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7"/>
  </p:notesMasterIdLst>
  <p:sldIdLst>
    <p:sldId id="257" r:id="rId2"/>
    <p:sldId id="444" r:id="rId3"/>
    <p:sldId id="445" r:id="rId4"/>
    <p:sldId id="471" r:id="rId5"/>
    <p:sldId id="473" r:id="rId6"/>
    <p:sldId id="310" r:id="rId7"/>
    <p:sldId id="394" r:id="rId8"/>
    <p:sldId id="297" r:id="rId9"/>
    <p:sldId id="357" r:id="rId10"/>
    <p:sldId id="382" r:id="rId11"/>
    <p:sldId id="397" r:id="rId12"/>
    <p:sldId id="449" r:id="rId13"/>
    <p:sldId id="287" r:id="rId14"/>
    <p:sldId id="303" r:id="rId15"/>
    <p:sldId id="299" r:id="rId16"/>
    <p:sldId id="300" r:id="rId17"/>
    <p:sldId id="383" r:id="rId18"/>
    <p:sldId id="451" r:id="rId19"/>
    <p:sldId id="450" r:id="rId20"/>
    <p:sldId id="458" r:id="rId21"/>
    <p:sldId id="457" r:id="rId22"/>
    <p:sldId id="459" r:id="rId23"/>
    <p:sldId id="460" r:id="rId24"/>
    <p:sldId id="461" r:id="rId25"/>
    <p:sldId id="462" r:id="rId26"/>
    <p:sldId id="463" r:id="rId27"/>
    <p:sldId id="328" r:id="rId28"/>
    <p:sldId id="446" r:id="rId29"/>
    <p:sldId id="332" r:id="rId30"/>
    <p:sldId id="448" r:id="rId31"/>
    <p:sldId id="467" r:id="rId32"/>
    <p:sldId id="464" r:id="rId33"/>
    <p:sldId id="311" r:id="rId34"/>
    <p:sldId id="324" r:id="rId35"/>
    <p:sldId id="304" r:id="rId36"/>
    <p:sldId id="465" r:id="rId37"/>
    <p:sldId id="302" r:id="rId38"/>
    <p:sldId id="453" r:id="rId39"/>
    <p:sldId id="305" r:id="rId40"/>
    <p:sldId id="387" r:id="rId41"/>
    <p:sldId id="452" r:id="rId42"/>
    <p:sldId id="456" r:id="rId43"/>
    <p:sldId id="469" r:id="rId44"/>
    <p:sldId id="470" r:id="rId45"/>
    <p:sldId id="389" r:id="rId46"/>
    <p:sldId id="436" r:id="rId47"/>
    <p:sldId id="399" r:id="rId48"/>
    <p:sldId id="345" r:id="rId49"/>
    <p:sldId id="349" r:id="rId50"/>
    <p:sldId id="454" r:id="rId51"/>
    <p:sldId id="306" r:id="rId52"/>
    <p:sldId id="339" r:id="rId53"/>
    <p:sldId id="278" r:id="rId54"/>
    <p:sldId id="472" r:id="rId55"/>
    <p:sldId id="279"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24"/>
    <p:restoredTop sz="64806"/>
  </p:normalViewPr>
  <p:slideViewPr>
    <p:cSldViewPr snapToGrid="0" snapToObjects="1">
      <p:cViewPr varScale="1">
        <p:scale>
          <a:sx n="88" d="100"/>
          <a:sy n="88" d="100"/>
        </p:scale>
        <p:origin x="25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23DF03-D12C-48CD-84A7-A41939390AC8}" type="doc">
      <dgm:prSet loTypeId="urn:microsoft.com/office/officeart/2009/3/layout/HorizontalOrganizationChart" loCatId="hierarchy" qsTypeId="urn:microsoft.com/office/officeart/2005/8/quickstyle/simple3" qsCatId="simple" csTypeId="urn:microsoft.com/office/officeart/2005/8/colors/accent5_2" csCatId="accent5" phldr="1"/>
      <dgm:spPr/>
      <dgm:t>
        <a:bodyPr/>
        <a:lstStyle/>
        <a:p>
          <a:endParaRPr lang="en-US"/>
        </a:p>
      </dgm:t>
    </dgm:pt>
    <dgm:pt modelId="{27B143B7-8CB1-4FEE-B345-55C4CD64DD48}">
      <dgm:prSet/>
      <dgm:spPr/>
      <dgm:t>
        <a:bodyPr/>
        <a:lstStyle/>
        <a:p>
          <a:r>
            <a:rPr lang="en-US" b="1"/>
            <a:t>data∙base∙ol∙o∙gy</a:t>
          </a:r>
          <a:endParaRPr lang="en-US"/>
        </a:p>
      </dgm:t>
    </dgm:pt>
    <dgm:pt modelId="{8938FCD5-B392-44BC-B245-B264C747D870}" type="parTrans" cxnId="{34FC077E-BF3B-47BE-80A8-70EC4F9A4A09}">
      <dgm:prSet/>
      <dgm:spPr/>
      <dgm:t>
        <a:bodyPr/>
        <a:lstStyle/>
        <a:p>
          <a:endParaRPr lang="en-US"/>
        </a:p>
      </dgm:t>
    </dgm:pt>
    <dgm:pt modelId="{7073FAC4-CB51-4CAF-839D-E203C1D5D9C1}" type="sibTrans" cxnId="{34FC077E-BF3B-47BE-80A8-70EC4F9A4A09}">
      <dgm:prSet/>
      <dgm:spPr/>
      <dgm:t>
        <a:bodyPr/>
        <a:lstStyle/>
        <a:p>
          <a:endParaRPr lang="en-US"/>
        </a:p>
      </dgm:t>
    </dgm:pt>
    <dgm:pt modelId="{9C513478-559F-4525-938A-5443C94C4ABB}">
      <dgm:prSet/>
      <dgm:spPr/>
      <dgm:t>
        <a:bodyPr/>
        <a:lstStyle/>
        <a:p>
          <a:r>
            <a:rPr lang="en-US" i="1"/>
            <a:t>noun</a:t>
          </a:r>
          <a:endParaRPr lang="en-US"/>
        </a:p>
      </dgm:t>
    </dgm:pt>
    <dgm:pt modelId="{DC0CB8FC-0FF9-4D49-B1CF-DF312FBB3D56}" type="parTrans" cxnId="{BDB8CCB9-7B38-45E1-9998-F768275D0A56}">
      <dgm:prSet/>
      <dgm:spPr/>
      <dgm:t>
        <a:bodyPr/>
        <a:lstStyle/>
        <a:p>
          <a:endParaRPr lang="en-US"/>
        </a:p>
      </dgm:t>
    </dgm:pt>
    <dgm:pt modelId="{177B5C8F-001D-4A84-8740-1B8FCA8B5C25}" type="sibTrans" cxnId="{BDB8CCB9-7B38-45E1-9998-F768275D0A56}">
      <dgm:prSet/>
      <dgm:spPr/>
      <dgm:t>
        <a:bodyPr/>
        <a:lstStyle/>
        <a:p>
          <a:endParaRPr lang="en-US"/>
        </a:p>
      </dgm:t>
    </dgm:pt>
    <dgm:pt modelId="{9BE8A09E-8267-4F9E-87B4-E65B7F5EF200}">
      <dgm:prSet/>
      <dgm:spPr/>
      <dgm:t>
        <a:bodyPr/>
        <a:lstStyle/>
        <a:p>
          <a:r>
            <a:rPr lang="en-US" dirty="0"/>
            <a:t>the science concerned with the study of databases and their structures.  </a:t>
          </a:r>
        </a:p>
      </dgm:t>
    </dgm:pt>
    <dgm:pt modelId="{41C2BD52-82C2-461C-9EA8-7E60A249EA09}" type="parTrans" cxnId="{380AE75E-896B-4A49-B78F-7C81D49FB927}">
      <dgm:prSet/>
      <dgm:spPr/>
      <dgm:t>
        <a:bodyPr/>
        <a:lstStyle/>
        <a:p>
          <a:endParaRPr lang="en-US"/>
        </a:p>
      </dgm:t>
    </dgm:pt>
    <dgm:pt modelId="{1A724048-3141-4A92-B2C1-D561755B5A6A}" type="sibTrans" cxnId="{380AE75E-896B-4A49-B78F-7C81D49FB927}">
      <dgm:prSet/>
      <dgm:spPr/>
      <dgm:t>
        <a:bodyPr/>
        <a:lstStyle/>
        <a:p>
          <a:endParaRPr lang="en-US"/>
        </a:p>
      </dgm:t>
    </dgm:pt>
    <dgm:pt modelId="{AB709F93-FF0D-A147-9450-480DE610C817}" type="pres">
      <dgm:prSet presAssocID="{A123DF03-D12C-48CD-84A7-A41939390AC8}" presName="hierChild1" presStyleCnt="0">
        <dgm:presLayoutVars>
          <dgm:orgChart val="1"/>
          <dgm:chPref val="1"/>
          <dgm:dir/>
          <dgm:animOne val="branch"/>
          <dgm:animLvl val="lvl"/>
          <dgm:resizeHandles/>
        </dgm:presLayoutVars>
      </dgm:prSet>
      <dgm:spPr/>
    </dgm:pt>
    <dgm:pt modelId="{14CFD558-6D60-3C41-8739-2CA0567F5232}" type="pres">
      <dgm:prSet presAssocID="{27B143B7-8CB1-4FEE-B345-55C4CD64DD48}" presName="hierRoot1" presStyleCnt="0">
        <dgm:presLayoutVars>
          <dgm:hierBranch val="init"/>
        </dgm:presLayoutVars>
      </dgm:prSet>
      <dgm:spPr/>
    </dgm:pt>
    <dgm:pt modelId="{0A94831B-26DB-674A-8BB6-9D05212A7933}" type="pres">
      <dgm:prSet presAssocID="{27B143B7-8CB1-4FEE-B345-55C4CD64DD48}" presName="rootComposite1" presStyleCnt="0"/>
      <dgm:spPr/>
    </dgm:pt>
    <dgm:pt modelId="{7771125E-D8CB-6741-AD16-19F6A02B7623}" type="pres">
      <dgm:prSet presAssocID="{27B143B7-8CB1-4FEE-B345-55C4CD64DD48}" presName="rootText1" presStyleLbl="node0" presStyleIdx="0" presStyleCnt="3">
        <dgm:presLayoutVars>
          <dgm:chPref val="3"/>
        </dgm:presLayoutVars>
      </dgm:prSet>
      <dgm:spPr/>
    </dgm:pt>
    <dgm:pt modelId="{DFCEBFA2-B46B-A74C-8070-06202398339C}" type="pres">
      <dgm:prSet presAssocID="{27B143B7-8CB1-4FEE-B345-55C4CD64DD48}" presName="rootConnector1" presStyleLbl="node1" presStyleIdx="0" presStyleCnt="0"/>
      <dgm:spPr/>
    </dgm:pt>
    <dgm:pt modelId="{0B5842EF-151E-5943-90D3-E36F2931D218}" type="pres">
      <dgm:prSet presAssocID="{27B143B7-8CB1-4FEE-B345-55C4CD64DD48}" presName="hierChild2" presStyleCnt="0"/>
      <dgm:spPr/>
    </dgm:pt>
    <dgm:pt modelId="{C8BB62BB-466B-5D4C-B59D-8075BB9BA331}" type="pres">
      <dgm:prSet presAssocID="{27B143B7-8CB1-4FEE-B345-55C4CD64DD48}" presName="hierChild3" presStyleCnt="0"/>
      <dgm:spPr/>
    </dgm:pt>
    <dgm:pt modelId="{367C1583-EFD0-794E-9F90-4573425B5F02}" type="pres">
      <dgm:prSet presAssocID="{9C513478-559F-4525-938A-5443C94C4ABB}" presName="hierRoot1" presStyleCnt="0">
        <dgm:presLayoutVars>
          <dgm:hierBranch val="init"/>
        </dgm:presLayoutVars>
      </dgm:prSet>
      <dgm:spPr/>
    </dgm:pt>
    <dgm:pt modelId="{282662F2-E48D-3B4F-81AE-FE012B45166E}" type="pres">
      <dgm:prSet presAssocID="{9C513478-559F-4525-938A-5443C94C4ABB}" presName="rootComposite1" presStyleCnt="0"/>
      <dgm:spPr/>
    </dgm:pt>
    <dgm:pt modelId="{A0B0E97C-ACC7-B143-956D-F1EC168E1CE4}" type="pres">
      <dgm:prSet presAssocID="{9C513478-559F-4525-938A-5443C94C4ABB}" presName="rootText1" presStyleLbl="node0" presStyleIdx="1" presStyleCnt="3">
        <dgm:presLayoutVars>
          <dgm:chPref val="3"/>
        </dgm:presLayoutVars>
      </dgm:prSet>
      <dgm:spPr/>
    </dgm:pt>
    <dgm:pt modelId="{81D97192-299B-174D-B10F-4F0E648EB5F4}" type="pres">
      <dgm:prSet presAssocID="{9C513478-559F-4525-938A-5443C94C4ABB}" presName="rootConnector1" presStyleLbl="node1" presStyleIdx="0" presStyleCnt="0"/>
      <dgm:spPr/>
    </dgm:pt>
    <dgm:pt modelId="{E3B63C5A-5831-6F44-B5DB-C76773F790BF}" type="pres">
      <dgm:prSet presAssocID="{9C513478-559F-4525-938A-5443C94C4ABB}" presName="hierChild2" presStyleCnt="0"/>
      <dgm:spPr/>
    </dgm:pt>
    <dgm:pt modelId="{448C26A2-D5C3-C54E-80A7-1CFCC8A318EE}" type="pres">
      <dgm:prSet presAssocID="{9C513478-559F-4525-938A-5443C94C4ABB}" presName="hierChild3" presStyleCnt="0"/>
      <dgm:spPr/>
    </dgm:pt>
    <dgm:pt modelId="{7A0C21C0-282F-804E-A89B-A60D8DACB1E0}" type="pres">
      <dgm:prSet presAssocID="{9BE8A09E-8267-4F9E-87B4-E65B7F5EF200}" presName="hierRoot1" presStyleCnt="0">
        <dgm:presLayoutVars>
          <dgm:hierBranch val="init"/>
        </dgm:presLayoutVars>
      </dgm:prSet>
      <dgm:spPr/>
    </dgm:pt>
    <dgm:pt modelId="{F8EBFB25-108A-9C47-9404-343CECD430A0}" type="pres">
      <dgm:prSet presAssocID="{9BE8A09E-8267-4F9E-87B4-E65B7F5EF200}" presName="rootComposite1" presStyleCnt="0"/>
      <dgm:spPr/>
    </dgm:pt>
    <dgm:pt modelId="{E12089DD-6BCD-EB48-BFFC-FDC196176658}" type="pres">
      <dgm:prSet presAssocID="{9BE8A09E-8267-4F9E-87B4-E65B7F5EF200}" presName="rootText1" presStyleLbl="node0" presStyleIdx="2" presStyleCnt="3">
        <dgm:presLayoutVars>
          <dgm:chPref val="3"/>
        </dgm:presLayoutVars>
      </dgm:prSet>
      <dgm:spPr/>
    </dgm:pt>
    <dgm:pt modelId="{60FF12A1-A2AD-5F42-8A46-712E09363CD2}" type="pres">
      <dgm:prSet presAssocID="{9BE8A09E-8267-4F9E-87B4-E65B7F5EF200}" presName="rootConnector1" presStyleLbl="node1" presStyleIdx="0" presStyleCnt="0"/>
      <dgm:spPr/>
    </dgm:pt>
    <dgm:pt modelId="{2692FFEF-34D3-384D-B953-B3C07769301F}" type="pres">
      <dgm:prSet presAssocID="{9BE8A09E-8267-4F9E-87B4-E65B7F5EF200}" presName="hierChild2" presStyleCnt="0"/>
      <dgm:spPr/>
    </dgm:pt>
    <dgm:pt modelId="{BEB39F16-E8B6-0C47-9B47-6A212705D538}" type="pres">
      <dgm:prSet presAssocID="{9BE8A09E-8267-4F9E-87B4-E65B7F5EF200}" presName="hierChild3" presStyleCnt="0"/>
      <dgm:spPr/>
    </dgm:pt>
  </dgm:ptLst>
  <dgm:cxnLst>
    <dgm:cxn modelId="{79052737-0DB9-A84F-8982-8E0C0DCC5A2F}" type="presOf" srcId="{9BE8A09E-8267-4F9E-87B4-E65B7F5EF200}" destId="{E12089DD-6BCD-EB48-BFFC-FDC196176658}" srcOrd="0" destOrd="0" presId="urn:microsoft.com/office/officeart/2009/3/layout/HorizontalOrganizationChart"/>
    <dgm:cxn modelId="{380AE75E-896B-4A49-B78F-7C81D49FB927}" srcId="{A123DF03-D12C-48CD-84A7-A41939390AC8}" destId="{9BE8A09E-8267-4F9E-87B4-E65B7F5EF200}" srcOrd="2" destOrd="0" parTransId="{41C2BD52-82C2-461C-9EA8-7E60A249EA09}" sibTransId="{1A724048-3141-4A92-B2C1-D561755B5A6A}"/>
    <dgm:cxn modelId="{7D740064-7A3E-B94D-859D-33100340940D}" type="presOf" srcId="{A123DF03-D12C-48CD-84A7-A41939390AC8}" destId="{AB709F93-FF0D-A147-9450-480DE610C817}" srcOrd="0" destOrd="0" presId="urn:microsoft.com/office/officeart/2009/3/layout/HorizontalOrganizationChart"/>
    <dgm:cxn modelId="{E6841B6A-2606-C048-ABB4-350155816AA0}" type="presOf" srcId="{27B143B7-8CB1-4FEE-B345-55C4CD64DD48}" destId="{7771125E-D8CB-6741-AD16-19F6A02B7623}" srcOrd="0" destOrd="0" presId="urn:microsoft.com/office/officeart/2009/3/layout/HorizontalOrganizationChart"/>
    <dgm:cxn modelId="{770B116B-3DDC-8C43-98B1-649D09D4358E}" type="presOf" srcId="{9C513478-559F-4525-938A-5443C94C4ABB}" destId="{A0B0E97C-ACC7-B143-956D-F1EC168E1CE4}" srcOrd="0" destOrd="0" presId="urn:microsoft.com/office/officeart/2009/3/layout/HorizontalOrganizationChart"/>
    <dgm:cxn modelId="{5651437B-3AA9-BD43-98B6-68F7C3398D61}" type="presOf" srcId="{9BE8A09E-8267-4F9E-87B4-E65B7F5EF200}" destId="{60FF12A1-A2AD-5F42-8A46-712E09363CD2}" srcOrd="1" destOrd="0" presId="urn:microsoft.com/office/officeart/2009/3/layout/HorizontalOrganizationChart"/>
    <dgm:cxn modelId="{34FC077E-BF3B-47BE-80A8-70EC4F9A4A09}" srcId="{A123DF03-D12C-48CD-84A7-A41939390AC8}" destId="{27B143B7-8CB1-4FEE-B345-55C4CD64DD48}" srcOrd="0" destOrd="0" parTransId="{8938FCD5-B392-44BC-B245-B264C747D870}" sibTransId="{7073FAC4-CB51-4CAF-839D-E203C1D5D9C1}"/>
    <dgm:cxn modelId="{BDB8CCB9-7B38-45E1-9998-F768275D0A56}" srcId="{A123DF03-D12C-48CD-84A7-A41939390AC8}" destId="{9C513478-559F-4525-938A-5443C94C4ABB}" srcOrd="1" destOrd="0" parTransId="{DC0CB8FC-0FF9-4D49-B1CF-DF312FBB3D56}" sibTransId="{177B5C8F-001D-4A84-8740-1B8FCA8B5C25}"/>
    <dgm:cxn modelId="{5A688BBE-6EF4-9548-B83F-97213B472D8D}" type="presOf" srcId="{27B143B7-8CB1-4FEE-B345-55C4CD64DD48}" destId="{DFCEBFA2-B46B-A74C-8070-06202398339C}" srcOrd="1" destOrd="0" presId="urn:microsoft.com/office/officeart/2009/3/layout/HorizontalOrganizationChart"/>
    <dgm:cxn modelId="{AC480CFA-92C3-304A-BC21-BD475BDF02F7}" type="presOf" srcId="{9C513478-559F-4525-938A-5443C94C4ABB}" destId="{81D97192-299B-174D-B10F-4F0E648EB5F4}" srcOrd="1" destOrd="0" presId="urn:microsoft.com/office/officeart/2009/3/layout/HorizontalOrganizationChart"/>
    <dgm:cxn modelId="{77AFBD34-DA70-4C4D-9E43-F526AED34B19}" type="presParOf" srcId="{AB709F93-FF0D-A147-9450-480DE610C817}" destId="{14CFD558-6D60-3C41-8739-2CA0567F5232}" srcOrd="0" destOrd="0" presId="urn:microsoft.com/office/officeart/2009/3/layout/HorizontalOrganizationChart"/>
    <dgm:cxn modelId="{2EB45D2F-6AE0-8A45-A32E-E10376FAF445}" type="presParOf" srcId="{14CFD558-6D60-3C41-8739-2CA0567F5232}" destId="{0A94831B-26DB-674A-8BB6-9D05212A7933}" srcOrd="0" destOrd="0" presId="urn:microsoft.com/office/officeart/2009/3/layout/HorizontalOrganizationChart"/>
    <dgm:cxn modelId="{22E76F75-A6AA-8048-A150-7AAEA6B56E75}" type="presParOf" srcId="{0A94831B-26DB-674A-8BB6-9D05212A7933}" destId="{7771125E-D8CB-6741-AD16-19F6A02B7623}" srcOrd="0" destOrd="0" presId="urn:microsoft.com/office/officeart/2009/3/layout/HorizontalOrganizationChart"/>
    <dgm:cxn modelId="{E7421510-FF17-F240-9611-D10B0F1B4D87}" type="presParOf" srcId="{0A94831B-26DB-674A-8BB6-9D05212A7933}" destId="{DFCEBFA2-B46B-A74C-8070-06202398339C}" srcOrd="1" destOrd="0" presId="urn:microsoft.com/office/officeart/2009/3/layout/HorizontalOrganizationChart"/>
    <dgm:cxn modelId="{215A3EA7-8B76-8D48-884F-0BDEE99CC72D}" type="presParOf" srcId="{14CFD558-6D60-3C41-8739-2CA0567F5232}" destId="{0B5842EF-151E-5943-90D3-E36F2931D218}" srcOrd="1" destOrd="0" presId="urn:microsoft.com/office/officeart/2009/3/layout/HorizontalOrganizationChart"/>
    <dgm:cxn modelId="{585C17B8-BC8B-6D48-ADA3-1AB91B76FFF1}" type="presParOf" srcId="{14CFD558-6D60-3C41-8739-2CA0567F5232}" destId="{C8BB62BB-466B-5D4C-B59D-8075BB9BA331}" srcOrd="2" destOrd="0" presId="urn:microsoft.com/office/officeart/2009/3/layout/HorizontalOrganizationChart"/>
    <dgm:cxn modelId="{1C5529AC-3710-4846-ABD9-856C87C4C284}" type="presParOf" srcId="{AB709F93-FF0D-A147-9450-480DE610C817}" destId="{367C1583-EFD0-794E-9F90-4573425B5F02}" srcOrd="1" destOrd="0" presId="urn:microsoft.com/office/officeart/2009/3/layout/HorizontalOrganizationChart"/>
    <dgm:cxn modelId="{03D59DFB-4151-5F41-9407-F919795EAA4A}" type="presParOf" srcId="{367C1583-EFD0-794E-9F90-4573425B5F02}" destId="{282662F2-E48D-3B4F-81AE-FE012B45166E}" srcOrd="0" destOrd="0" presId="urn:microsoft.com/office/officeart/2009/3/layout/HorizontalOrganizationChart"/>
    <dgm:cxn modelId="{0F2CA419-A5B9-434B-A922-5693D171228F}" type="presParOf" srcId="{282662F2-E48D-3B4F-81AE-FE012B45166E}" destId="{A0B0E97C-ACC7-B143-956D-F1EC168E1CE4}" srcOrd="0" destOrd="0" presId="urn:microsoft.com/office/officeart/2009/3/layout/HorizontalOrganizationChart"/>
    <dgm:cxn modelId="{64C0AC18-52C3-974F-B0DF-C8C3084F6851}" type="presParOf" srcId="{282662F2-E48D-3B4F-81AE-FE012B45166E}" destId="{81D97192-299B-174D-B10F-4F0E648EB5F4}" srcOrd="1" destOrd="0" presId="urn:microsoft.com/office/officeart/2009/3/layout/HorizontalOrganizationChart"/>
    <dgm:cxn modelId="{B3257768-7E10-3642-82B8-8896AAFF0C48}" type="presParOf" srcId="{367C1583-EFD0-794E-9F90-4573425B5F02}" destId="{E3B63C5A-5831-6F44-B5DB-C76773F790BF}" srcOrd="1" destOrd="0" presId="urn:microsoft.com/office/officeart/2009/3/layout/HorizontalOrganizationChart"/>
    <dgm:cxn modelId="{7DC2CA4E-17D4-2F49-9F9C-5005FA54CAC6}" type="presParOf" srcId="{367C1583-EFD0-794E-9F90-4573425B5F02}" destId="{448C26A2-D5C3-C54E-80A7-1CFCC8A318EE}" srcOrd="2" destOrd="0" presId="urn:microsoft.com/office/officeart/2009/3/layout/HorizontalOrganizationChart"/>
    <dgm:cxn modelId="{75899F3B-7B6E-5F4A-BC1B-AFFD14F4A18F}" type="presParOf" srcId="{AB709F93-FF0D-A147-9450-480DE610C817}" destId="{7A0C21C0-282F-804E-A89B-A60D8DACB1E0}" srcOrd="2" destOrd="0" presId="urn:microsoft.com/office/officeart/2009/3/layout/HorizontalOrganizationChart"/>
    <dgm:cxn modelId="{0C387C67-B130-3344-87D8-7036F821834A}" type="presParOf" srcId="{7A0C21C0-282F-804E-A89B-A60D8DACB1E0}" destId="{F8EBFB25-108A-9C47-9404-343CECD430A0}" srcOrd="0" destOrd="0" presId="urn:microsoft.com/office/officeart/2009/3/layout/HorizontalOrganizationChart"/>
    <dgm:cxn modelId="{DB45E9B2-CB98-444E-82FD-8D669C67AFAA}" type="presParOf" srcId="{F8EBFB25-108A-9C47-9404-343CECD430A0}" destId="{E12089DD-6BCD-EB48-BFFC-FDC196176658}" srcOrd="0" destOrd="0" presId="urn:microsoft.com/office/officeart/2009/3/layout/HorizontalOrganizationChart"/>
    <dgm:cxn modelId="{AA401BBE-C2DD-7E4F-9611-5FA4071CF55B}" type="presParOf" srcId="{F8EBFB25-108A-9C47-9404-343CECD430A0}" destId="{60FF12A1-A2AD-5F42-8A46-712E09363CD2}" srcOrd="1" destOrd="0" presId="urn:microsoft.com/office/officeart/2009/3/layout/HorizontalOrganizationChart"/>
    <dgm:cxn modelId="{6FF853B3-9A6C-FC4D-B9F8-57E8FD5FF183}" type="presParOf" srcId="{7A0C21C0-282F-804E-A89B-A60D8DACB1E0}" destId="{2692FFEF-34D3-384D-B953-B3C07769301F}" srcOrd="1" destOrd="0" presId="urn:microsoft.com/office/officeart/2009/3/layout/HorizontalOrganizationChart"/>
    <dgm:cxn modelId="{05007E64-745A-8D4A-92CD-E20453E02094}" type="presParOf" srcId="{7A0C21C0-282F-804E-A89B-A60D8DACB1E0}" destId="{BEB39F16-E8B6-0C47-9B47-6A212705D538}" srcOrd="2" destOrd="0" presId="urn:microsoft.com/office/officeart/2009/3/layout/HorizontalOrganizationChar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089627-B6B7-9D44-80C4-CE948A602EEA}" type="doc">
      <dgm:prSet loTypeId="urn:microsoft.com/office/officeart/2005/8/layout/vProcess5" loCatId="process" qsTypeId="urn:microsoft.com/office/officeart/2005/8/quickstyle/simple5" qsCatId="simple" csTypeId="urn:microsoft.com/office/officeart/2005/8/colors/accent0_3" csCatId="mainScheme" phldr="1"/>
      <dgm:spPr/>
    </dgm:pt>
    <dgm:pt modelId="{055430B0-DA49-8D4A-BA58-171E07DA11AB}">
      <dgm:prSet phldrT="[Text]"/>
      <dgm:spPr/>
      <dgm:t>
        <a:bodyPr/>
        <a:lstStyle/>
        <a:p>
          <a:r>
            <a:rPr lang="en-US" dirty="0"/>
            <a:t>Records = Rows = Slots</a:t>
          </a:r>
        </a:p>
      </dgm:t>
    </dgm:pt>
    <dgm:pt modelId="{0AB74182-EF70-6843-A7AC-D61914752D33}" type="parTrans" cxnId="{3D04DFFD-0758-7F41-829E-9445214B9589}">
      <dgm:prSet/>
      <dgm:spPr/>
      <dgm:t>
        <a:bodyPr/>
        <a:lstStyle/>
        <a:p>
          <a:endParaRPr lang="en-US"/>
        </a:p>
      </dgm:t>
    </dgm:pt>
    <dgm:pt modelId="{90BB6155-C2B9-E445-980A-BE8EA550FEB4}" type="sibTrans" cxnId="{3D04DFFD-0758-7F41-829E-9445214B9589}">
      <dgm:prSet/>
      <dgm:spPr/>
      <dgm:t>
        <a:bodyPr/>
        <a:lstStyle/>
        <a:p>
          <a:endParaRPr lang="en-US"/>
        </a:p>
      </dgm:t>
    </dgm:pt>
    <dgm:pt modelId="{325D7676-1DBA-1E4F-A5FD-594071A3CC19}">
      <dgm:prSet phldrT="[Text]"/>
      <dgm:spPr/>
      <dgm:t>
        <a:bodyPr/>
        <a:lstStyle/>
        <a:p>
          <a:r>
            <a:rPr lang="en-US"/>
            <a:t>Records live in Pages</a:t>
          </a:r>
        </a:p>
      </dgm:t>
    </dgm:pt>
    <dgm:pt modelId="{15D09DAD-D230-F544-8D7D-CDFB1194A1FB}" type="parTrans" cxnId="{EE6E2770-31B3-BB4D-B19D-C1DD630CB990}">
      <dgm:prSet/>
      <dgm:spPr/>
      <dgm:t>
        <a:bodyPr/>
        <a:lstStyle/>
        <a:p>
          <a:endParaRPr lang="en-US"/>
        </a:p>
      </dgm:t>
    </dgm:pt>
    <dgm:pt modelId="{A70C4233-A7A4-0E41-989D-A5C4D08C811C}" type="sibTrans" cxnId="{EE6E2770-31B3-BB4D-B19D-C1DD630CB990}">
      <dgm:prSet/>
      <dgm:spPr/>
      <dgm:t>
        <a:bodyPr/>
        <a:lstStyle/>
        <a:p>
          <a:endParaRPr lang="en-US"/>
        </a:p>
      </dgm:t>
    </dgm:pt>
    <dgm:pt modelId="{B77FA722-2CE8-9D4F-BFBA-9137593FFD74}">
      <dgm:prSet phldrT="[Text]"/>
      <dgm:spPr/>
      <dgm:t>
        <a:bodyPr/>
        <a:lstStyle/>
        <a:p>
          <a:r>
            <a:rPr lang="en-US" dirty="0"/>
            <a:t>Groups of 8 pages is an Extent</a:t>
          </a:r>
        </a:p>
      </dgm:t>
    </dgm:pt>
    <dgm:pt modelId="{C7C247DE-5852-1144-BADE-30FF7D9A9DC1}" type="parTrans" cxnId="{BBE8CEEB-0B79-4A45-ACB9-B2B33E51B417}">
      <dgm:prSet/>
      <dgm:spPr/>
      <dgm:t>
        <a:bodyPr/>
        <a:lstStyle/>
        <a:p>
          <a:endParaRPr lang="en-US"/>
        </a:p>
      </dgm:t>
    </dgm:pt>
    <dgm:pt modelId="{82F29AC3-6A36-EB44-B8ED-6AE16B5C57AE}" type="sibTrans" cxnId="{BBE8CEEB-0B79-4A45-ACB9-B2B33E51B417}">
      <dgm:prSet/>
      <dgm:spPr/>
      <dgm:t>
        <a:bodyPr/>
        <a:lstStyle/>
        <a:p>
          <a:endParaRPr lang="en-US"/>
        </a:p>
      </dgm:t>
    </dgm:pt>
    <dgm:pt modelId="{BE414BDE-047F-9440-8292-E0389AC900CC}" type="pres">
      <dgm:prSet presAssocID="{98089627-B6B7-9D44-80C4-CE948A602EEA}" presName="outerComposite" presStyleCnt="0">
        <dgm:presLayoutVars>
          <dgm:chMax val="5"/>
          <dgm:dir/>
          <dgm:resizeHandles val="exact"/>
        </dgm:presLayoutVars>
      </dgm:prSet>
      <dgm:spPr/>
    </dgm:pt>
    <dgm:pt modelId="{52D4A776-BCDF-B548-87E0-B3642B6A1A19}" type="pres">
      <dgm:prSet presAssocID="{98089627-B6B7-9D44-80C4-CE948A602EEA}" presName="dummyMaxCanvas" presStyleCnt="0">
        <dgm:presLayoutVars/>
      </dgm:prSet>
      <dgm:spPr/>
    </dgm:pt>
    <dgm:pt modelId="{CB9F900B-788B-CE47-ACFD-5DAC20D87211}" type="pres">
      <dgm:prSet presAssocID="{98089627-B6B7-9D44-80C4-CE948A602EEA}" presName="ThreeNodes_1" presStyleLbl="node1" presStyleIdx="0" presStyleCnt="3">
        <dgm:presLayoutVars>
          <dgm:bulletEnabled val="1"/>
        </dgm:presLayoutVars>
      </dgm:prSet>
      <dgm:spPr/>
    </dgm:pt>
    <dgm:pt modelId="{C5046509-69F0-0946-BF2E-FC9324571BA9}" type="pres">
      <dgm:prSet presAssocID="{98089627-B6B7-9D44-80C4-CE948A602EEA}" presName="ThreeNodes_2" presStyleLbl="node1" presStyleIdx="1" presStyleCnt="3">
        <dgm:presLayoutVars>
          <dgm:bulletEnabled val="1"/>
        </dgm:presLayoutVars>
      </dgm:prSet>
      <dgm:spPr/>
    </dgm:pt>
    <dgm:pt modelId="{08E5EBE6-E59A-004A-9D91-A88A2D3A6703}" type="pres">
      <dgm:prSet presAssocID="{98089627-B6B7-9D44-80C4-CE948A602EEA}" presName="ThreeNodes_3" presStyleLbl="node1" presStyleIdx="2" presStyleCnt="3">
        <dgm:presLayoutVars>
          <dgm:bulletEnabled val="1"/>
        </dgm:presLayoutVars>
      </dgm:prSet>
      <dgm:spPr/>
    </dgm:pt>
    <dgm:pt modelId="{E8B9C823-5FCE-2645-95DD-D345CEF34DFC}" type="pres">
      <dgm:prSet presAssocID="{98089627-B6B7-9D44-80C4-CE948A602EEA}" presName="ThreeConn_1-2" presStyleLbl="fgAccFollowNode1" presStyleIdx="0" presStyleCnt="2">
        <dgm:presLayoutVars>
          <dgm:bulletEnabled val="1"/>
        </dgm:presLayoutVars>
      </dgm:prSet>
      <dgm:spPr/>
    </dgm:pt>
    <dgm:pt modelId="{E0F5DE39-639A-D943-866B-BF48FEB0B3C5}" type="pres">
      <dgm:prSet presAssocID="{98089627-B6B7-9D44-80C4-CE948A602EEA}" presName="ThreeConn_2-3" presStyleLbl="fgAccFollowNode1" presStyleIdx="1" presStyleCnt="2">
        <dgm:presLayoutVars>
          <dgm:bulletEnabled val="1"/>
        </dgm:presLayoutVars>
      </dgm:prSet>
      <dgm:spPr/>
    </dgm:pt>
    <dgm:pt modelId="{770DE77D-1DCB-E241-8A97-96CF37664CB7}" type="pres">
      <dgm:prSet presAssocID="{98089627-B6B7-9D44-80C4-CE948A602EEA}" presName="ThreeNodes_1_text" presStyleLbl="node1" presStyleIdx="2" presStyleCnt="3">
        <dgm:presLayoutVars>
          <dgm:bulletEnabled val="1"/>
        </dgm:presLayoutVars>
      </dgm:prSet>
      <dgm:spPr/>
    </dgm:pt>
    <dgm:pt modelId="{3BFE18C3-23AF-014A-AE78-62B9C572050F}" type="pres">
      <dgm:prSet presAssocID="{98089627-B6B7-9D44-80C4-CE948A602EEA}" presName="ThreeNodes_2_text" presStyleLbl="node1" presStyleIdx="2" presStyleCnt="3">
        <dgm:presLayoutVars>
          <dgm:bulletEnabled val="1"/>
        </dgm:presLayoutVars>
      </dgm:prSet>
      <dgm:spPr/>
    </dgm:pt>
    <dgm:pt modelId="{CEDE1576-38BB-864B-A57A-E861E046BC85}" type="pres">
      <dgm:prSet presAssocID="{98089627-B6B7-9D44-80C4-CE948A602EEA}" presName="ThreeNodes_3_text" presStyleLbl="node1" presStyleIdx="2" presStyleCnt="3">
        <dgm:presLayoutVars>
          <dgm:bulletEnabled val="1"/>
        </dgm:presLayoutVars>
      </dgm:prSet>
      <dgm:spPr/>
    </dgm:pt>
  </dgm:ptLst>
  <dgm:cxnLst>
    <dgm:cxn modelId="{A885AF27-6108-2C47-895D-489400C555B9}" type="presOf" srcId="{B77FA722-2CE8-9D4F-BFBA-9137593FFD74}" destId="{08E5EBE6-E59A-004A-9D91-A88A2D3A6703}" srcOrd="0" destOrd="0" presId="urn:microsoft.com/office/officeart/2005/8/layout/vProcess5"/>
    <dgm:cxn modelId="{87146B41-44C7-E24D-B94A-9EB705F83D25}" type="presOf" srcId="{98089627-B6B7-9D44-80C4-CE948A602EEA}" destId="{BE414BDE-047F-9440-8292-E0389AC900CC}" srcOrd="0" destOrd="0" presId="urn:microsoft.com/office/officeart/2005/8/layout/vProcess5"/>
    <dgm:cxn modelId="{040B435B-821E-F04E-9E2A-2F8D228501AA}" type="presOf" srcId="{055430B0-DA49-8D4A-BA58-171E07DA11AB}" destId="{CB9F900B-788B-CE47-ACFD-5DAC20D87211}" srcOrd="0" destOrd="0" presId="urn:microsoft.com/office/officeart/2005/8/layout/vProcess5"/>
    <dgm:cxn modelId="{04BA5763-0183-0F40-8581-03EC52470691}" type="presOf" srcId="{B77FA722-2CE8-9D4F-BFBA-9137593FFD74}" destId="{CEDE1576-38BB-864B-A57A-E861E046BC85}" srcOrd="1" destOrd="0" presId="urn:microsoft.com/office/officeart/2005/8/layout/vProcess5"/>
    <dgm:cxn modelId="{69748669-1E4A-F940-BECC-D8DA7B71CDDB}" type="presOf" srcId="{A70C4233-A7A4-0E41-989D-A5C4D08C811C}" destId="{E0F5DE39-639A-D943-866B-BF48FEB0B3C5}" srcOrd="0" destOrd="0" presId="urn:microsoft.com/office/officeart/2005/8/layout/vProcess5"/>
    <dgm:cxn modelId="{EE6E2770-31B3-BB4D-B19D-C1DD630CB990}" srcId="{98089627-B6B7-9D44-80C4-CE948A602EEA}" destId="{325D7676-1DBA-1E4F-A5FD-594071A3CC19}" srcOrd="1" destOrd="0" parTransId="{15D09DAD-D230-F544-8D7D-CDFB1194A1FB}" sibTransId="{A70C4233-A7A4-0E41-989D-A5C4D08C811C}"/>
    <dgm:cxn modelId="{7EEB3883-9E79-764E-AFA0-50833D8C2DA2}" type="presOf" srcId="{325D7676-1DBA-1E4F-A5FD-594071A3CC19}" destId="{C5046509-69F0-0946-BF2E-FC9324571BA9}" srcOrd="0" destOrd="0" presId="urn:microsoft.com/office/officeart/2005/8/layout/vProcess5"/>
    <dgm:cxn modelId="{64BC1F8C-2FFA-DB42-A6BB-4910311408DC}" type="presOf" srcId="{90BB6155-C2B9-E445-980A-BE8EA550FEB4}" destId="{E8B9C823-5FCE-2645-95DD-D345CEF34DFC}" srcOrd="0" destOrd="0" presId="urn:microsoft.com/office/officeart/2005/8/layout/vProcess5"/>
    <dgm:cxn modelId="{054E32C3-0C2B-C341-AAFD-318338ACD899}" type="presOf" srcId="{055430B0-DA49-8D4A-BA58-171E07DA11AB}" destId="{770DE77D-1DCB-E241-8A97-96CF37664CB7}" srcOrd="1" destOrd="0" presId="urn:microsoft.com/office/officeart/2005/8/layout/vProcess5"/>
    <dgm:cxn modelId="{47BD11C8-D399-E343-BF0C-0725D7B06618}" type="presOf" srcId="{325D7676-1DBA-1E4F-A5FD-594071A3CC19}" destId="{3BFE18C3-23AF-014A-AE78-62B9C572050F}" srcOrd="1" destOrd="0" presId="urn:microsoft.com/office/officeart/2005/8/layout/vProcess5"/>
    <dgm:cxn modelId="{BBE8CEEB-0B79-4A45-ACB9-B2B33E51B417}" srcId="{98089627-B6B7-9D44-80C4-CE948A602EEA}" destId="{B77FA722-2CE8-9D4F-BFBA-9137593FFD74}" srcOrd="2" destOrd="0" parTransId="{C7C247DE-5852-1144-BADE-30FF7D9A9DC1}" sibTransId="{82F29AC3-6A36-EB44-B8ED-6AE16B5C57AE}"/>
    <dgm:cxn modelId="{3D04DFFD-0758-7F41-829E-9445214B9589}" srcId="{98089627-B6B7-9D44-80C4-CE948A602EEA}" destId="{055430B0-DA49-8D4A-BA58-171E07DA11AB}" srcOrd="0" destOrd="0" parTransId="{0AB74182-EF70-6843-A7AC-D61914752D33}" sibTransId="{90BB6155-C2B9-E445-980A-BE8EA550FEB4}"/>
    <dgm:cxn modelId="{BE0A7900-804A-EF45-91B6-58228DD94957}" type="presParOf" srcId="{BE414BDE-047F-9440-8292-E0389AC900CC}" destId="{52D4A776-BCDF-B548-87E0-B3642B6A1A19}" srcOrd="0" destOrd="0" presId="urn:microsoft.com/office/officeart/2005/8/layout/vProcess5"/>
    <dgm:cxn modelId="{4BBE5905-DA36-D445-9C5D-B4BF2423EDD8}" type="presParOf" srcId="{BE414BDE-047F-9440-8292-E0389AC900CC}" destId="{CB9F900B-788B-CE47-ACFD-5DAC20D87211}" srcOrd="1" destOrd="0" presId="urn:microsoft.com/office/officeart/2005/8/layout/vProcess5"/>
    <dgm:cxn modelId="{A178743E-B3FF-5D42-8FBA-EC4B4E9024FA}" type="presParOf" srcId="{BE414BDE-047F-9440-8292-E0389AC900CC}" destId="{C5046509-69F0-0946-BF2E-FC9324571BA9}" srcOrd="2" destOrd="0" presId="urn:microsoft.com/office/officeart/2005/8/layout/vProcess5"/>
    <dgm:cxn modelId="{77E8093A-9E62-024D-BD05-A58577FA4642}" type="presParOf" srcId="{BE414BDE-047F-9440-8292-E0389AC900CC}" destId="{08E5EBE6-E59A-004A-9D91-A88A2D3A6703}" srcOrd="3" destOrd="0" presId="urn:microsoft.com/office/officeart/2005/8/layout/vProcess5"/>
    <dgm:cxn modelId="{AEBDDC0D-BDCE-944F-989A-1443EA910410}" type="presParOf" srcId="{BE414BDE-047F-9440-8292-E0389AC900CC}" destId="{E8B9C823-5FCE-2645-95DD-D345CEF34DFC}" srcOrd="4" destOrd="0" presId="urn:microsoft.com/office/officeart/2005/8/layout/vProcess5"/>
    <dgm:cxn modelId="{D965EDA4-DEA9-464D-9073-A95B091859C6}" type="presParOf" srcId="{BE414BDE-047F-9440-8292-E0389AC900CC}" destId="{E0F5DE39-639A-D943-866B-BF48FEB0B3C5}" srcOrd="5" destOrd="0" presId="urn:microsoft.com/office/officeart/2005/8/layout/vProcess5"/>
    <dgm:cxn modelId="{C1AE13B8-B7B4-0F46-9B75-180EE74E746F}" type="presParOf" srcId="{BE414BDE-047F-9440-8292-E0389AC900CC}" destId="{770DE77D-1DCB-E241-8A97-96CF37664CB7}" srcOrd="6" destOrd="0" presId="urn:microsoft.com/office/officeart/2005/8/layout/vProcess5"/>
    <dgm:cxn modelId="{85964EEC-9333-684D-BF2F-8D6082116A11}" type="presParOf" srcId="{BE414BDE-047F-9440-8292-E0389AC900CC}" destId="{3BFE18C3-23AF-014A-AE78-62B9C572050F}" srcOrd="7" destOrd="0" presId="urn:microsoft.com/office/officeart/2005/8/layout/vProcess5"/>
    <dgm:cxn modelId="{77CEAB7C-1B7B-4141-B848-17902FEACF2F}" type="presParOf" srcId="{BE414BDE-047F-9440-8292-E0389AC900CC}" destId="{CEDE1576-38BB-864B-A57A-E861E046BC85}"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8089627-B6B7-9D44-80C4-CE948A602EEA}" type="doc">
      <dgm:prSet loTypeId="urn:microsoft.com/office/officeart/2005/8/layout/vProcess5" loCatId="process" qsTypeId="urn:microsoft.com/office/officeart/2005/8/quickstyle/simple5" qsCatId="simple" csTypeId="urn:microsoft.com/office/officeart/2005/8/colors/accent0_3" csCatId="mainScheme" phldr="1"/>
      <dgm:spPr/>
    </dgm:pt>
    <dgm:pt modelId="{055430B0-DA49-8D4A-BA58-171E07DA11AB}">
      <dgm:prSet phldrT="[Text]"/>
      <dgm:spPr/>
      <dgm:t>
        <a:bodyPr/>
        <a:lstStyle/>
        <a:p>
          <a:r>
            <a:rPr lang="en-US" dirty="0"/>
            <a:t>Records = Rows = Slots</a:t>
          </a:r>
        </a:p>
      </dgm:t>
    </dgm:pt>
    <dgm:pt modelId="{0AB74182-EF70-6843-A7AC-D61914752D33}" type="parTrans" cxnId="{3D04DFFD-0758-7F41-829E-9445214B9589}">
      <dgm:prSet/>
      <dgm:spPr/>
      <dgm:t>
        <a:bodyPr/>
        <a:lstStyle/>
        <a:p>
          <a:endParaRPr lang="en-US"/>
        </a:p>
      </dgm:t>
    </dgm:pt>
    <dgm:pt modelId="{90BB6155-C2B9-E445-980A-BE8EA550FEB4}" type="sibTrans" cxnId="{3D04DFFD-0758-7F41-829E-9445214B9589}">
      <dgm:prSet/>
      <dgm:spPr/>
      <dgm:t>
        <a:bodyPr/>
        <a:lstStyle/>
        <a:p>
          <a:endParaRPr lang="en-US"/>
        </a:p>
      </dgm:t>
    </dgm:pt>
    <dgm:pt modelId="{BE414BDE-047F-9440-8292-E0389AC900CC}" type="pres">
      <dgm:prSet presAssocID="{98089627-B6B7-9D44-80C4-CE948A602EEA}" presName="outerComposite" presStyleCnt="0">
        <dgm:presLayoutVars>
          <dgm:chMax val="5"/>
          <dgm:dir/>
          <dgm:resizeHandles val="exact"/>
        </dgm:presLayoutVars>
      </dgm:prSet>
      <dgm:spPr/>
    </dgm:pt>
    <dgm:pt modelId="{52D4A776-BCDF-B548-87E0-B3642B6A1A19}" type="pres">
      <dgm:prSet presAssocID="{98089627-B6B7-9D44-80C4-CE948A602EEA}" presName="dummyMaxCanvas" presStyleCnt="0">
        <dgm:presLayoutVars/>
      </dgm:prSet>
      <dgm:spPr/>
    </dgm:pt>
    <dgm:pt modelId="{F40C63FF-DF37-174B-A24B-432FA9911BFE}" type="pres">
      <dgm:prSet presAssocID="{98089627-B6B7-9D44-80C4-CE948A602EEA}" presName="OneNode_1" presStyleLbl="node1" presStyleIdx="0" presStyleCnt="1">
        <dgm:presLayoutVars>
          <dgm:bulletEnabled val="1"/>
        </dgm:presLayoutVars>
      </dgm:prSet>
      <dgm:spPr/>
    </dgm:pt>
  </dgm:ptLst>
  <dgm:cxnLst>
    <dgm:cxn modelId="{4A929F35-5D4D-7742-A3E7-00BF0B18F498}" type="presOf" srcId="{055430B0-DA49-8D4A-BA58-171E07DA11AB}" destId="{F40C63FF-DF37-174B-A24B-432FA9911BFE}" srcOrd="0" destOrd="0" presId="urn:microsoft.com/office/officeart/2005/8/layout/vProcess5"/>
    <dgm:cxn modelId="{87146B41-44C7-E24D-B94A-9EB705F83D25}" type="presOf" srcId="{98089627-B6B7-9D44-80C4-CE948A602EEA}" destId="{BE414BDE-047F-9440-8292-E0389AC900CC}" srcOrd="0" destOrd="0" presId="urn:microsoft.com/office/officeart/2005/8/layout/vProcess5"/>
    <dgm:cxn modelId="{3D04DFFD-0758-7F41-829E-9445214B9589}" srcId="{98089627-B6B7-9D44-80C4-CE948A602EEA}" destId="{055430B0-DA49-8D4A-BA58-171E07DA11AB}" srcOrd="0" destOrd="0" parTransId="{0AB74182-EF70-6843-A7AC-D61914752D33}" sibTransId="{90BB6155-C2B9-E445-980A-BE8EA550FEB4}"/>
    <dgm:cxn modelId="{BE0A7900-804A-EF45-91B6-58228DD94957}" type="presParOf" srcId="{BE414BDE-047F-9440-8292-E0389AC900CC}" destId="{52D4A776-BCDF-B548-87E0-B3642B6A1A19}" srcOrd="0" destOrd="0" presId="urn:microsoft.com/office/officeart/2005/8/layout/vProcess5"/>
    <dgm:cxn modelId="{98F3FF7C-F0DE-8145-B1AA-4BB9CF0C77E3}" type="presParOf" srcId="{BE414BDE-047F-9440-8292-E0389AC900CC}" destId="{F40C63FF-DF37-174B-A24B-432FA9911BFE}" srcOrd="1"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03C9683-FFBE-4935-85BF-2CC555302901}" type="doc">
      <dgm:prSet loTypeId="urn:microsoft.com/office/officeart/2005/8/layout/vList5" loCatId="list" qsTypeId="urn:microsoft.com/office/officeart/2005/8/quickstyle/simple5" qsCatId="simple" csTypeId="urn:microsoft.com/office/officeart/2005/8/colors/colorful2" csCatId="colorful"/>
      <dgm:spPr/>
      <dgm:t>
        <a:bodyPr/>
        <a:lstStyle/>
        <a:p>
          <a:endParaRPr lang="en-US"/>
        </a:p>
      </dgm:t>
    </dgm:pt>
    <dgm:pt modelId="{0DA4077E-E009-4832-8967-A318CF9C7680}">
      <dgm:prSet/>
      <dgm:spPr/>
      <dgm:t>
        <a:bodyPr/>
        <a:lstStyle/>
        <a:p>
          <a:r>
            <a:rPr lang="en-US"/>
            <a:t>Data</a:t>
          </a:r>
        </a:p>
      </dgm:t>
    </dgm:pt>
    <dgm:pt modelId="{A0AC895C-BE64-40E5-9E62-BE7C4F22D178}" type="parTrans" cxnId="{37CEA2D6-804A-44B3-B1B7-D403A2D043C5}">
      <dgm:prSet/>
      <dgm:spPr/>
      <dgm:t>
        <a:bodyPr/>
        <a:lstStyle/>
        <a:p>
          <a:endParaRPr lang="en-US"/>
        </a:p>
      </dgm:t>
    </dgm:pt>
    <dgm:pt modelId="{0A54045B-7A70-4154-AF43-EFF0C9CBF9BA}" type="sibTrans" cxnId="{37CEA2D6-804A-44B3-B1B7-D403A2D043C5}">
      <dgm:prSet/>
      <dgm:spPr/>
      <dgm:t>
        <a:bodyPr/>
        <a:lstStyle/>
        <a:p>
          <a:endParaRPr lang="en-US"/>
        </a:p>
      </dgm:t>
    </dgm:pt>
    <dgm:pt modelId="{189194EE-898C-45B7-ADB4-B0489CA91D2C}">
      <dgm:prSet/>
      <dgm:spPr/>
      <dgm:t>
        <a:bodyPr/>
        <a:lstStyle/>
        <a:p>
          <a:r>
            <a:rPr lang="en-US"/>
            <a:t>Forwarding</a:t>
          </a:r>
        </a:p>
      </dgm:t>
    </dgm:pt>
    <dgm:pt modelId="{F793F92A-6077-4951-AC75-9322FB9CCD71}" type="parTrans" cxnId="{AB56999B-1236-45BE-A21F-2A36CA0439D7}">
      <dgm:prSet/>
      <dgm:spPr/>
      <dgm:t>
        <a:bodyPr/>
        <a:lstStyle/>
        <a:p>
          <a:endParaRPr lang="en-US"/>
        </a:p>
      </dgm:t>
    </dgm:pt>
    <dgm:pt modelId="{183F7FD3-1A62-4283-AF37-209EAEC03F65}" type="sibTrans" cxnId="{AB56999B-1236-45BE-A21F-2A36CA0439D7}">
      <dgm:prSet/>
      <dgm:spPr/>
      <dgm:t>
        <a:bodyPr/>
        <a:lstStyle/>
        <a:p>
          <a:endParaRPr lang="en-US"/>
        </a:p>
      </dgm:t>
    </dgm:pt>
    <dgm:pt modelId="{85EF3281-60A4-4CA7-9EF9-D1A50EDC98A4}">
      <dgm:prSet/>
      <dgm:spPr/>
      <dgm:t>
        <a:bodyPr/>
        <a:lstStyle/>
        <a:p>
          <a:r>
            <a:rPr lang="en-US"/>
            <a:t>Index</a:t>
          </a:r>
        </a:p>
      </dgm:t>
    </dgm:pt>
    <dgm:pt modelId="{EEA5CAE6-1BE1-4C92-8E07-ADD5BC5055DA}" type="parTrans" cxnId="{B5A8F3F2-E3B7-4E61-9C14-659DFE418362}">
      <dgm:prSet/>
      <dgm:spPr/>
      <dgm:t>
        <a:bodyPr/>
        <a:lstStyle/>
        <a:p>
          <a:endParaRPr lang="en-US"/>
        </a:p>
      </dgm:t>
    </dgm:pt>
    <dgm:pt modelId="{D833EFD2-BB38-413A-956A-1C73B73E0B27}" type="sibTrans" cxnId="{B5A8F3F2-E3B7-4E61-9C14-659DFE418362}">
      <dgm:prSet/>
      <dgm:spPr/>
      <dgm:t>
        <a:bodyPr/>
        <a:lstStyle/>
        <a:p>
          <a:endParaRPr lang="en-US"/>
        </a:p>
      </dgm:t>
    </dgm:pt>
    <dgm:pt modelId="{E36F0F21-75AF-432B-8984-F58B91A93526}">
      <dgm:prSet/>
      <dgm:spPr/>
      <dgm:t>
        <a:bodyPr/>
        <a:lstStyle/>
        <a:p>
          <a:r>
            <a:rPr lang="en-US"/>
            <a:t>Versioned Records</a:t>
          </a:r>
        </a:p>
      </dgm:t>
    </dgm:pt>
    <dgm:pt modelId="{EFB2B885-5472-439A-90D6-A2E8ACBAB723}" type="parTrans" cxnId="{E3604198-E5FF-44E5-9E8D-5EBB4EBB47E9}">
      <dgm:prSet/>
      <dgm:spPr/>
      <dgm:t>
        <a:bodyPr/>
        <a:lstStyle/>
        <a:p>
          <a:endParaRPr lang="en-US"/>
        </a:p>
      </dgm:t>
    </dgm:pt>
    <dgm:pt modelId="{E9814DB7-B939-474E-A916-4F492FFBFFA5}" type="sibTrans" cxnId="{E3604198-E5FF-44E5-9E8D-5EBB4EBB47E9}">
      <dgm:prSet/>
      <dgm:spPr/>
      <dgm:t>
        <a:bodyPr/>
        <a:lstStyle/>
        <a:p>
          <a:endParaRPr lang="en-US"/>
        </a:p>
      </dgm:t>
    </dgm:pt>
    <dgm:pt modelId="{C349CC33-B8CC-487D-BFED-EDC09D83E32F}">
      <dgm:prSet/>
      <dgm:spPr/>
      <dgm:t>
        <a:bodyPr/>
        <a:lstStyle/>
        <a:p>
          <a:r>
            <a:rPr lang="en-US" dirty="0"/>
            <a:t>Ghost Records</a:t>
          </a:r>
        </a:p>
      </dgm:t>
    </dgm:pt>
    <dgm:pt modelId="{96F4A068-388C-4005-A429-EA5BAD89255E}" type="parTrans" cxnId="{D4B391FA-A1A0-4AAC-A0B8-716C873148E8}">
      <dgm:prSet/>
      <dgm:spPr/>
      <dgm:t>
        <a:bodyPr/>
        <a:lstStyle/>
        <a:p>
          <a:endParaRPr lang="en-US"/>
        </a:p>
      </dgm:t>
    </dgm:pt>
    <dgm:pt modelId="{E8BD6651-354D-4DBE-B69F-99FE51253B04}" type="sibTrans" cxnId="{D4B391FA-A1A0-4AAC-A0B8-716C873148E8}">
      <dgm:prSet/>
      <dgm:spPr/>
      <dgm:t>
        <a:bodyPr/>
        <a:lstStyle/>
        <a:p>
          <a:endParaRPr lang="en-US"/>
        </a:p>
      </dgm:t>
    </dgm:pt>
    <dgm:pt modelId="{950FC74C-7CBD-4241-B4A8-EE64712D385B}">
      <dgm:prSet/>
      <dgm:spPr/>
      <dgm:t>
        <a:bodyPr/>
        <a:lstStyle/>
        <a:p>
          <a:r>
            <a:rPr lang="en-US"/>
            <a:t>Large Object (LOB)</a:t>
          </a:r>
        </a:p>
      </dgm:t>
    </dgm:pt>
    <dgm:pt modelId="{1E0A533B-BC1C-438E-AEC1-72570E5AEBB1}" type="parTrans" cxnId="{3664615E-7531-4C33-9E50-E4774877A99D}">
      <dgm:prSet/>
      <dgm:spPr/>
      <dgm:t>
        <a:bodyPr/>
        <a:lstStyle/>
        <a:p>
          <a:endParaRPr lang="en-US"/>
        </a:p>
      </dgm:t>
    </dgm:pt>
    <dgm:pt modelId="{0F145599-95B5-4457-B142-E852EEC7C4C3}" type="sibTrans" cxnId="{3664615E-7531-4C33-9E50-E4774877A99D}">
      <dgm:prSet/>
      <dgm:spPr/>
      <dgm:t>
        <a:bodyPr/>
        <a:lstStyle/>
        <a:p>
          <a:endParaRPr lang="en-US"/>
        </a:p>
      </dgm:t>
    </dgm:pt>
    <dgm:pt modelId="{730A3437-2507-4C87-A36B-8834C472C4B7}">
      <dgm:prSet/>
      <dgm:spPr/>
      <dgm:t>
        <a:bodyPr/>
        <a:lstStyle/>
        <a:p>
          <a:r>
            <a:rPr lang="en-US"/>
            <a:t>And so on…</a:t>
          </a:r>
        </a:p>
      </dgm:t>
    </dgm:pt>
    <dgm:pt modelId="{809CE4C9-2C81-4C31-820C-888AC0F7A7F0}" type="parTrans" cxnId="{0980EF86-EF19-4D32-9279-C3503F82A250}">
      <dgm:prSet/>
      <dgm:spPr/>
      <dgm:t>
        <a:bodyPr/>
        <a:lstStyle/>
        <a:p>
          <a:endParaRPr lang="en-US"/>
        </a:p>
      </dgm:t>
    </dgm:pt>
    <dgm:pt modelId="{BB735511-7DDC-4DA9-A214-D834D3CABBA4}" type="sibTrans" cxnId="{0980EF86-EF19-4D32-9279-C3503F82A250}">
      <dgm:prSet/>
      <dgm:spPr/>
      <dgm:t>
        <a:bodyPr/>
        <a:lstStyle/>
        <a:p>
          <a:endParaRPr lang="en-US"/>
        </a:p>
      </dgm:t>
    </dgm:pt>
    <dgm:pt modelId="{3A624415-C805-4F48-8C6D-FE12744CA320}" type="pres">
      <dgm:prSet presAssocID="{303C9683-FFBE-4935-85BF-2CC555302901}" presName="Name0" presStyleCnt="0">
        <dgm:presLayoutVars>
          <dgm:dir/>
          <dgm:animLvl val="lvl"/>
          <dgm:resizeHandles val="exact"/>
        </dgm:presLayoutVars>
      </dgm:prSet>
      <dgm:spPr/>
    </dgm:pt>
    <dgm:pt modelId="{223014B1-212D-DB4D-8D82-5778614CA079}" type="pres">
      <dgm:prSet presAssocID="{0DA4077E-E009-4832-8967-A318CF9C7680}" presName="linNode" presStyleCnt="0"/>
      <dgm:spPr/>
    </dgm:pt>
    <dgm:pt modelId="{23C51111-B9A3-E543-85FF-082385F23F13}" type="pres">
      <dgm:prSet presAssocID="{0DA4077E-E009-4832-8967-A318CF9C7680}" presName="parentText" presStyleLbl="node1" presStyleIdx="0" presStyleCnt="7">
        <dgm:presLayoutVars>
          <dgm:chMax val="1"/>
          <dgm:bulletEnabled val="1"/>
        </dgm:presLayoutVars>
      </dgm:prSet>
      <dgm:spPr/>
    </dgm:pt>
    <dgm:pt modelId="{B66E7022-66CA-0447-8440-5ACFDC02837A}" type="pres">
      <dgm:prSet presAssocID="{0A54045B-7A70-4154-AF43-EFF0C9CBF9BA}" presName="sp" presStyleCnt="0"/>
      <dgm:spPr/>
    </dgm:pt>
    <dgm:pt modelId="{38014AED-1AC5-E349-ABC6-DC2EC1A84975}" type="pres">
      <dgm:prSet presAssocID="{189194EE-898C-45B7-ADB4-B0489CA91D2C}" presName="linNode" presStyleCnt="0"/>
      <dgm:spPr/>
    </dgm:pt>
    <dgm:pt modelId="{C5D88BCD-9320-9F4D-9917-52CCC2E35954}" type="pres">
      <dgm:prSet presAssocID="{189194EE-898C-45B7-ADB4-B0489CA91D2C}" presName="parentText" presStyleLbl="node1" presStyleIdx="1" presStyleCnt="7">
        <dgm:presLayoutVars>
          <dgm:chMax val="1"/>
          <dgm:bulletEnabled val="1"/>
        </dgm:presLayoutVars>
      </dgm:prSet>
      <dgm:spPr/>
    </dgm:pt>
    <dgm:pt modelId="{6AF53200-F042-354B-99F8-5A06F608831C}" type="pres">
      <dgm:prSet presAssocID="{183F7FD3-1A62-4283-AF37-209EAEC03F65}" presName="sp" presStyleCnt="0"/>
      <dgm:spPr/>
    </dgm:pt>
    <dgm:pt modelId="{A61ABC3A-22E1-DC4A-A1B4-EA4B2F7B345C}" type="pres">
      <dgm:prSet presAssocID="{85EF3281-60A4-4CA7-9EF9-D1A50EDC98A4}" presName="linNode" presStyleCnt="0"/>
      <dgm:spPr/>
    </dgm:pt>
    <dgm:pt modelId="{700D3D3C-9CED-6345-8683-0B6D0CF97456}" type="pres">
      <dgm:prSet presAssocID="{85EF3281-60A4-4CA7-9EF9-D1A50EDC98A4}" presName="parentText" presStyleLbl="node1" presStyleIdx="2" presStyleCnt="7">
        <dgm:presLayoutVars>
          <dgm:chMax val="1"/>
          <dgm:bulletEnabled val="1"/>
        </dgm:presLayoutVars>
      </dgm:prSet>
      <dgm:spPr/>
    </dgm:pt>
    <dgm:pt modelId="{E2F701CF-1DF8-DA42-BEDD-6775FC3FEBB8}" type="pres">
      <dgm:prSet presAssocID="{D833EFD2-BB38-413A-956A-1C73B73E0B27}" presName="sp" presStyleCnt="0"/>
      <dgm:spPr/>
    </dgm:pt>
    <dgm:pt modelId="{4774D4CB-640B-6741-B2C0-CB940535D83F}" type="pres">
      <dgm:prSet presAssocID="{E36F0F21-75AF-432B-8984-F58B91A93526}" presName="linNode" presStyleCnt="0"/>
      <dgm:spPr/>
    </dgm:pt>
    <dgm:pt modelId="{61AC68F0-5CE7-A14A-8C56-3F1EF456D658}" type="pres">
      <dgm:prSet presAssocID="{E36F0F21-75AF-432B-8984-F58B91A93526}" presName="parentText" presStyleLbl="node1" presStyleIdx="3" presStyleCnt="7">
        <dgm:presLayoutVars>
          <dgm:chMax val="1"/>
          <dgm:bulletEnabled val="1"/>
        </dgm:presLayoutVars>
      </dgm:prSet>
      <dgm:spPr/>
    </dgm:pt>
    <dgm:pt modelId="{099ED0B5-1AEC-5143-B4D5-64C95702CE39}" type="pres">
      <dgm:prSet presAssocID="{E9814DB7-B939-474E-A916-4F492FFBFFA5}" presName="sp" presStyleCnt="0"/>
      <dgm:spPr/>
    </dgm:pt>
    <dgm:pt modelId="{A6AEC1DE-765F-8248-8110-E700F2184E4A}" type="pres">
      <dgm:prSet presAssocID="{C349CC33-B8CC-487D-BFED-EDC09D83E32F}" presName="linNode" presStyleCnt="0"/>
      <dgm:spPr/>
    </dgm:pt>
    <dgm:pt modelId="{3FE5D0A5-05CF-0A49-A129-E8FD32FC95AA}" type="pres">
      <dgm:prSet presAssocID="{C349CC33-B8CC-487D-BFED-EDC09D83E32F}" presName="parentText" presStyleLbl="node1" presStyleIdx="4" presStyleCnt="7">
        <dgm:presLayoutVars>
          <dgm:chMax val="1"/>
          <dgm:bulletEnabled val="1"/>
        </dgm:presLayoutVars>
      </dgm:prSet>
      <dgm:spPr/>
    </dgm:pt>
    <dgm:pt modelId="{45A98D99-3436-CF43-BD8D-247B31374818}" type="pres">
      <dgm:prSet presAssocID="{E8BD6651-354D-4DBE-B69F-99FE51253B04}" presName="sp" presStyleCnt="0"/>
      <dgm:spPr/>
    </dgm:pt>
    <dgm:pt modelId="{DF65B56A-3303-4047-A63F-DF68B5F133FF}" type="pres">
      <dgm:prSet presAssocID="{950FC74C-7CBD-4241-B4A8-EE64712D385B}" presName="linNode" presStyleCnt="0"/>
      <dgm:spPr/>
    </dgm:pt>
    <dgm:pt modelId="{93BC6C1B-DC08-9F49-9220-2B7D523953BF}" type="pres">
      <dgm:prSet presAssocID="{950FC74C-7CBD-4241-B4A8-EE64712D385B}" presName="parentText" presStyleLbl="node1" presStyleIdx="5" presStyleCnt="7">
        <dgm:presLayoutVars>
          <dgm:chMax val="1"/>
          <dgm:bulletEnabled val="1"/>
        </dgm:presLayoutVars>
      </dgm:prSet>
      <dgm:spPr/>
    </dgm:pt>
    <dgm:pt modelId="{B352B8AA-89EE-094E-AB68-BD7996B05811}" type="pres">
      <dgm:prSet presAssocID="{0F145599-95B5-4457-B142-E852EEC7C4C3}" presName="sp" presStyleCnt="0"/>
      <dgm:spPr/>
    </dgm:pt>
    <dgm:pt modelId="{865D4E16-CEEB-2F4C-BE9E-7B03A38AF127}" type="pres">
      <dgm:prSet presAssocID="{730A3437-2507-4C87-A36B-8834C472C4B7}" presName="linNode" presStyleCnt="0"/>
      <dgm:spPr/>
    </dgm:pt>
    <dgm:pt modelId="{C160F9BD-E4BD-804C-B09C-53B5C92DBB14}" type="pres">
      <dgm:prSet presAssocID="{730A3437-2507-4C87-A36B-8834C472C4B7}" presName="parentText" presStyleLbl="node1" presStyleIdx="6" presStyleCnt="7">
        <dgm:presLayoutVars>
          <dgm:chMax val="1"/>
          <dgm:bulletEnabled val="1"/>
        </dgm:presLayoutVars>
      </dgm:prSet>
      <dgm:spPr/>
    </dgm:pt>
  </dgm:ptLst>
  <dgm:cxnLst>
    <dgm:cxn modelId="{DCFD5D28-EF40-DB4D-A52C-84ED8262AE03}" type="presOf" srcId="{730A3437-2507-4C87-A36B-8834C472C4B7}" destId="{C160F9BD-E4BD-804C-B09C-53B5C92DBB14}" srcOrd="0" destOrd="0" presId="urn:microsoft.com/office/officeart/2005/8/layout/vList5"/>
    <dgm:cxn modelId="{3664615E-7531-4C33-9E50-E4774877A99D}" srcId="{303C9683-FFBE-4935-85BF-2CC555302901}" destId="{950FC74C-7CBD-4241-B4A8-EE64712D385B}" srcOrd="5" destOrd="0" parTransId="{1E0A533B-BC1C-438E-AEC1-72570E5AEBB1}" sibTransId="{0F145599-95B5-4457-B142-E852EEC7C4C3}"/>
    <dgm:cxn modelId="{1F010285-C746-A14C-BD33-A74151A46068}" type="presOf" srcId="{C349CC33-B8CC-487D-BFED-EDC09D83E32F}" destId="{3FE5D0A5-05CF-0A49-A129-E8FD32FC95AA}" srcOrd="0" destOrd="0" presId="urn:microsoft.com/office/officeart/2005/8/layout/vList5"/>
    <dgm:cxn modelId="{0980EF86-EF19-4D32-9279-C3503F82A250}" srcId="{303C9683-FFBE-4935-85BF-2CC555302901}" destId="{730A3437-2507-4C87-A36B-8834C472C4B7}" srcOrd="6" destOrd="0" parTransId="{809CE4C9-2C81-4C31-820C-888AC0F7A7F0}" sibTransId="{BB735511-7DDC-4DA9-A214-D834D3CABBA4}"/>
    <dgm:cxn modelId="{76C6498B-37C4-C241-B2BB-4D53573BA53D}" type="presOf" srcId="{E36F0F21-75AF-432B-8984-F58B91A93526}" destId="{61AC68F0-5CE7-A14A-8C56-3F1EF456D658}" srcOrd="0" destOrd="0" presId="urn:microsoft.com/office/officeart/2005/8/layout/vList5"/>
    <dgm:cxn modelId="{E3604198-E5FF-44E5-9E8D-5EBB4EBB47E9}" srcId="{303C9683-FFBE-4935-85BF-2CC555302901}" destId="{E36F0F21-75AF-432B-8984-F58B91A93526}" srcOrd="3" destOrd="0" parTransId="{EFB2B885-5472-439A-90D6-A2E8ACBAB723}" sibTransId="{E9814DB7-B939-474E-A916-4F492FFBFFA5}"/>
    <dgm:cxn modelId="{AB56999B-1236-45BE-A21F-2A36CA0439D7}" srcId="{303C9683-FFBE-4935-85BF-2CC555302901}" destId="{189194EE-898C-45B7-ADB4-B0489CA91D2C}" srcOrd="1" destOrd="0" parTransId="{F793F92A-6077-4951-AC75-9322FB9CCD71}" sibTransId="{183F7FD3-1A62-4283-AF37-209EAEC03F65}"/>
    <dgm:cxn modelId="{7B3E10CC-F61C-0D45-B477-F78AC80C4055}" type="presOf" srcId="{85EF3281-60A4-4CA7-9EF9-D1A50EDC98A4}" destId="{700D3D3C-9CED-6345-8683-0B6D0CF97456}" srcOrd="0" destOrd="0" presId="urn:microsoft.com/office/officeart/2005/8/layout/vList5"/>
    <dgm:cxn modelId="{75323DCD-E964-644F-B0A8-B0AE3EDC0E7D}" type="presOf" srcId="{303C9683-FFBE-4935-85BF-2CC555302901}" destId="{3A624415-C805-4F48-8C6D-FE12744CA320}" srcOrd="0" destOrd="0" presId="urn:microsoft.com/office/officeart/2005/8/layout/vList5"/>
    <dgm:cxn modelId="{2F7D55CE-CB84-B941-92B2-76FAA8E1A649}" type="presOf" srcId="{0DA4077E-E009-4832-8967-A318CF9C7680}" destId="{23C51111-B9A3-E543-85FF-082385F23F13}" srcOrd="0" destOrd="0" presId="urn:microsoft.com/office/officeart/2005/8/layout/vList5"/>
    <dgm:cxn modelId="{9F8118CF-F8E6-854C-94F2-DE8B84115111}" type="presOf" srcId="{189194EE-898C-45B7-ADB4-B0489CA91D2C}" destId="{C5D88BCD-9320-9F4D-9917-52CCC2E35954}" srcOrd="0" destOrd="0" presId="urn:microsoft.com/office/officeart/2005/8/layout/vList5"/>
    <dgm:cxn modelId="{37CEA2D6-804A-44B3-B1B7-D403A2D043C5}" srcId="{303C9683-FFBE-4935-85BF-2CC555302901}" destId="{0DA4077E-E009-4832-8967-A318CF9C7680}" srcOrd="0" destOrd="0" parTransId="{A0AC895C-BE64-40E5-9E62-BE7C4F22D178}" sibTransId="{0A54045B-7A70-4154-AF43-EFF0C9CBF9BA}"/>
    <dgm:cxn modelId="{9745D0EC-DC09-5449-8175-38C2A8F005B9}" type="presOf" srcId="{950FC74C-7CBD-4241-B4A8-EE64712D385B}" destId="{93BC6C1B-DC08-9F49-9220-2B7D523953BF}" srcOrd="0" destOrd="0" presId="urn:microsoft.com/office/officeart/2005/8/layout/vList5"/>
    <dgm:cxn modelId="{B5A8F3F2-E3B7-4E61-9C14-659DFE418362}" srcId="{303C9683-FFBE-4935-85BF-2CC555302901}" destId="{85EF3281-60A4-4CA7-9EF9-D1A50EDC98A4}" srcOrd="2" destOrd="0" parTransId="{EEA5CAE6-1BE1-4C92-8E07-ADD5BC5055DA}" sibTransId="{D833EFD2-BB38-413A-956A-1C73B73E0B27}"/>
    <dgm:cxn modelId="{D4B391FA-A1A0-4AAC-A0B8-716C873148E8}" srcId="{303C9683-FFBE-4935-85BF-2CC555302901}" destId="{C349CC33-B8CC-487D-BFED-EDC09D83E32F}" srcOrd="4" destOrd="0" parTransId="{96F4A068-388C-4005-A429-EA5BAD89255E}" sibTransId="{E8BD6651-354D-4DBE-B69F-99FE51253B04}"/>
    <dgm:cxn modelId="{A8157E2E-2807-D94E-8266-6AA18C68F81F}" type="presParOf" srcId="{3A624415-C805-4F48-8C6D-FE12744CA320}" destId="{223014B1-212D-DB4D-8D82-5778614CA079}" srcOrd="0" destOrd="0" presId="urn:microsoft.com/office/officeart/2005/8/layout/vList5"/>
    <dgm:cxn modelId="{8021D770-D080-364E-9112-897B1E40E640}" type="presParOf" srcId="{223014B1-212D-DB4D-8D82-5778614CA079}" destId="{23C51111-B9A3-E543-85FF-082385F23F13}" srcOrd="0" destOrd="0" presId="urn:microsoft.com/office/officeart/2005/8/layout/vList5"/>
    <dgm:cxn modelId="{2B6915A7-3181-F143-AF16-C00663D672F8}" type="presParOf" srcId="{3A624415-C805-4F48-8C6D-FE12744CA320}" destId="{B66E7022-66CA-0447-8440-5ACFDC02837A}" srcOrd="1" destOrd="0" presId="urn:microsoft.com/office/officeart/2005/8/layout/vList5"/>
    <dgm:cxn modelId="{121C2B45-BC73-E446-87A6-01009A7A4FD6}" type="presParOf" srcId="{3A624415-C805-4F48-8C6D-FE12744CA320}" destId="{38014AED-1AC5-E349-ABC6-DC2EC1A84975}" srcOrd="2" destOrd="0" presId="urn:microsoft.com/office/officeart/2005/8/layout/vList5"/>
    <dgm:cxn modelId="{5C74BBA4-8BCD-9848-B394-E2944FEE8E27}" type="presParOf" srcId="{38014AED-1AC5-E349-ABC6-DC2EC1A84975}" destId="{C5D88BCD-9320-9F4D-9917-52CCC2E35954}" srcOrd="0" destOrd="0" presId="urn:microsoft.com/office/officeart/2005/8/layout/vList5"/>
    <dgm:cxn modelId="{1C93BC77-47BB-0441-B079-0B050B8E528E}" type="presParOf" srcId="{3A624415-C805-4F48-8C6D-FE12744CA320}" destId="{6AF53200-F042-354B-99F8-5A06F608831C}" srcOrd="3" destOrd="0" presId="urn:microsoft.com/office/officeart/2005/8/layout/vList5"/>
    <dgm:cxn modelId="{49352896-8669-834E-87CB-DB1843DA187B}" type="presParOf" srcId="{3A624415-C805-4F48-8C6D-FE12744CA320}" destId="{A61ABC3A-22E1-DC4A-A1B4-EA4B2F7B345C}" srcOrd="4" destOrd="0" presId="urn:microsoft.com/office/officeart/2005/8/layout/vList5"/>
    <dgm:cxn modelId="{5BDD51F5-0F5C-B943-8BD5-AFE9F8E39DFB}" type="presParOf" srcId="{A61ABC3A-22E1-DC4A-A1B4-EA4B2F7B345C}" destId="{700D3D3C-9CED-6345-8683-0B6D0CF97456}" srcOrd="0" destOrd="0" presId="urn:microsoft.com/office/officeart/2005/8/layout/vList5"/>
    <dgm:cxn modelId="{124B5378-F976-7B4F-ADC0-83BC16606A9E}" type="presParOf" srcId="{3A624415-C805-4F48-8C6D-FE12744CA320}" destId="{E2F701CF-1DF8-DA42-BEDD-6775FC3FEBB8}" srcOrd="5" destOrd="0" presId="urn:microsoft.com/office/officeart/2005/8/layout/vList5"/>
    <dgm:cxn modelId="{53540FD9-919E-944C-A51E-52E16860EAF9}" type="presParOf" srcId="{3A624415-C805-4F48-8C6D-FE12744CA320}" destId="{4774D4CB-640B-6741-B2C0-CB940535D83F}" srcOrd="6" destOrd="0" presId="urn:microsoft.com/office/officeart/2005/8/layout/vList5"/>
    <dgm:cxn modelId="{0CAB39E3-D75D-DF46-9DF9-5963F79C731E}" type="presParOf" srcId="{4774D4CB-640B-6741-B2C0-CB940535D83F}" destId="{61AC68F0-5CE7-A14A-8C56-3F1EF456D658}" srcOrd="0" destOrd="0" presId="urn:microsoft.com/office/officeart/2005/8/layout/vList5"/>
    <dgm:cxn modelId="{A36A679D-7B3A-D74D-8D71-49ACC76CE44B}" type="presParOf" srcId="{3A624415-C805-4F48-8C6D-FE12744CA320}" destId="{099ED0B5-1AEC-5143-B4D5-64C95702CE39}" srcOrd="7" destOrd="0" presId="urn:microsoft.com/office/officeart/2005/8/layout/vList5"/>
    <dgm:cxn modelId="{3E99D490-FBF4-6444-9572-964A3AE33BED}" type="presParOf" srcId="{3A624415-C805-4F48-8C6D-FE12744CA320}" destId="{A6AEC1DE-765F-8248-8110-E700F2184E4A}" srcOrd="8" destOrd="0" presId="urn:microsoft.com/office/officeart/2005/8/layout/vList5"/>
    <dgm:cxn modelId="{5F268E01-A9E3-8D46-A6EB-EC7DE8EE06F8}" type="presParOf" srcId="{A6AEC1DE-765F-8248-8110-E700F2184E4A}" destId="{3FE5D0A5-05CF-0A49-A129-E8FD32FC95AA}" srcOrd="0" destOrd="0" presId="urn:microsoft.com/office/officeart/2005/8/layout/vList5"/>
    <dgm:cxn modelId="{410F233D-3B60-244E-B085-0314058CA93E}" type="presParOf" srcId="{3A624415-C805-4F48-8C6D-FE12744CA320}" destId="{45A98D99-3436-CF43-BD8D-247B31374818}" srcOrd="9" destOrd="0" presId="urn:microsoft.com/office/officeart/2005/8/layout/vList5"/>
    <dgm:cxn modelId="{587CED55-D386-F84C-8D43-DF6E331B8FFA}" type="presParOf" srcId="{3A624415-C805-4F48-8C6D-FE12744CA320}" destId="{DF65B56A-3303-4047-A63F-DF68B5F133FF}" srcOrd="10" destOrd="0" presId="urn:microsoft.com/office/officeart/2005/8/layout/vList5"/>
    <dgm:cxn modelId="{9968E4F9-EA8D-D243-8E7E-4BC91656AB4D}" type="presParOf" srcId="{DF65B56A-3303-4047-A63F-DF68B5F133FF}" destId="{93BC6C1B-DC08-9F49-9220-2B7D523953BF}" srcOrd="0" destOrd="0" presId="urn:microsoft.com/office/officeart/2005/8/layout/vList5"/>
    <dgm:cxn modelId="{4DAEC856-95B1-F543-AD09-BB06804C02CE}" type="presParOf" srcId="{3A624415-C805-4F48-8C6D-FE12744CA320}" destId="{B352B8AA-89EE-094E-AB68-BD7996B05811}" srcOrd="11" destOrd="0" presId="urn:microsoft.com/office/officeart/2005/8/layout/vList5"/>
    <dgm:cxn modelId="{5866A735-FEED-4A43-A2DF-4FF1272B68A9}" type="presParOf" srcId="{3A624415-C805-4F48-8C6D-FE12744CA320}" destId="{865D4E16-CEEB-2F4C-BE9E-7B03A38AF127}" srcOrd="12" destOrd="0" presId="urn:microsoft.com/office/officeart/2005/8/layout/vList5"/>
    <dgm:cxn modelId="{03189AAB-8E2E-324D-A75D-CBF127B8177E}" type="presParOf" srcId="{865D4E16-CEEB-2F4C-BE9E-7B03A38AF127}" destId="{C160F9BD-E4BD-804C-B09C-53B5C92DBB14}"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8089627-B6B7-9D44-80C4-CE948A602EEA}" type="doc">
      <dgm:prSet loTypeId="urn:microsoft.com/office/officeart/2005/8/layout/vProcess5" loCatId="process" qsTypeId="urn:microsoft.com/office/officeart/2005/8/quickstyle/simple5" qsCatId="simple" csTypeId="urn:microsoft.com/office/officeart/2005/8/colors/accent0_3" csCatId="mainScheme" phldr="1"/>
      <dgm:spPr/>
    </dgm:pt>
    <dgm:pt modelId="{325D7676-1DBA-1E4F-A5FD-594071A3CC19}">
      <dgm:prSet phldrT="[Text]"/>
      <dgm:spPr/>
      <dgm:t>
        <a:bodyPr/>
        <a:lstStyle/>
        <a:p>
          <a:r>
            <a:rPr lang="en-US"/>
            <a:t>Records live in Pages</a:t>
          </a:r>
        </a:p>
      </dgm:t>
    </dgm:pt>
    <dgm:pt modelId="{15D09DAD-D230-F544-8D7D-CDFB1194A1FB}" type="parTrans" cxnId="{EE6E2770-31B3-BB4D-B19D-C1DD630CB990}">
      <dgm:prSet/>
      <dgm:spPr/>
      <dgm:t>
        <a:bodyPr/>
        <a:lstStyle/>
        <a:p>
          <a:endParaRPr lang="en-US"/>
        </a:p>
      </dgm:t>
    </dgm:pt>
    <dgm:pt modelId="{A70C4233-A7A4-0E41-989D-A5C4D08C811C}" type="sibTrans" cxnId="{EE6E2770-31B3-BB4D-B19D-C1DD630CB990}">
      <dgm:prSet/>
      <dgm:spPr/>
      <dgm:t>
        <a:bodyPr/>
        <a:lstStyle/>
        <a:p>
          <a:endParaRPr lang="en-US"/>
        </a:p>
      </dgm:t>
    </dgm:pt>
    <dgm:pt modelId="{BE414BDE-047F-9440-8292-E0389AC900CC}" type="pres">
      <dgm:prSet presAssocID="{98089627-B6B7-9D44-80C4-CE948A602EEA}" presName="outerComposite" presStyleCnt="0">
        <dgm:presLayoutVars>
          <dgm:chMax val="5"/>
          <dgm:dir/>
          <dgm:resizeHandles val="exact"/>
        </dgm:presLayoutVars>
      </dgm:prSet>
      <dgm:spPr/>
    </dgm:pt>
    <dgm:pt modelId="{52D4A776-BCDF-B548-87E0-B3642B6A1A19}" type="pres">
      <dgm:prSet presAssocID="{98089627-B6B7-9D44-80C4-CE948A602EEA}" presName="dummyMaxCanvas" presStyleCnt="0">
        <dgm:presLayoutVars/>
      </dgm:prSet>
      <dgm:spPr/>
    </dgm:pt>
    <dgm:pt modelId="{330EA363-AE00-C744-8A66-8D33D643BD25}" type="pres">
      <dgm:prSet presAssocID="{98089627-B6B7-9D44-80C4-CE948A602EEA}" presName="OneNode_1" presStyleLbl="node1" presStyleIdx="0" presStyleCnt="1">
        <dgm:presLayoutVars>
          <dgm:bulletEnabled val="1"/>
        </dgm:presLayoutVars>
      </dgm:prSet>
      <dgm:spPr/>
    </dgm:pt>
  </dgm:ptLst>
  <dgm:cxnLst>
    <dgm:cxn modelId="{87146B41-44C7-E24D-B94A-9EB705F83D25}" type="presOf" srcId="{98089627-B6B7-9D44-80C4-CE948A602EEA}" destId="{BE414BDE-047F-9440-8292-E0389AC900CC}" srcOrd="0" destOrd="0" presId="urn:microsoft.com/office/officeart/2005/8/layout/vProcess5"/>
    <dgm:cxn modelId="{EE6E2770-31B3-BB4D-B19D-C1DD630CB990}" srcId="{98089627-B6B7-9D44-80C4-CE948A602EEA}" destId="{325D7676-1DBA-1E4F-A5FD-594071A3CC19}" srcOrd="0" destOrd="0" parTransId="{15D09DAD-D230-F544-8D7D-CDFB1194A1FB}" sibTransId="{A70C4233-A7A4-0E41-989D-A5C4D08C811C}"/>
    <dgm:cxn modelId="{51E971F0-4B49-6C40-8B1A-AF41C0F13B4D}" type="presOf" srcId="{325D7676-1DBA-1E4F-A5FD-594071A3CC19}" destId="{330EA363-AE00-C744-8A66-8D33D643BD25}" srcOrd="0" destOrd="0" presId="urn:microsoft.com/office/officeart/2005/8/layout/vProcess5"/>
    <dgm:cxn modelId="{BE0A7900-804A-EF45-91B6-58228DD94957}" type="presParOf" srcId="{BE414BDE-047F-9440-8292-E0389AC900CC}" destId="{52D4A776-BCDF-B548-87E0-B3642B6A1A19}" srcOrd="0" destOrd="0" presId="urn:microsoft.com/office/officeart/2005/8/layout/vProcess5"/>
    <dgm:cxn modelId="{195EA407-80F4-5840-865C-A104EEE5E3A6}" type="presParOf" srcId="{BE414BDE-047F-9440-8292-E0389AC900CC}" destId="{330EA363-AE00-C744-8A66-8D33D643BD25}" srcOrd="1"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B11A1D3-19DE-4C7D-9E35-51B875C30984}" type="doc">
      <dgm:prSet loTypeId="urn:microsoft.com/office/officeart/2005/8/layout/hList1" loCatId="list" qsTypeId="urn:microsoft.com/office/officeart/2005/8/quickstyle/simple2" qsCatId="simple" csTypeId="urn:microsoft.com/office/officeart/2005/8/colors/accent2_2" csCatId="accent2"/>
      <dgm:spPr/>
      <dgm:t>
        <a:bodyPr/>
        <a:lstStyle/>
        <a:p>
          <a:endParaRPr lang="en-US"/>
        </a:p>
      </dgm:t>
    </dgm:pt>
    <dgm:pt modelId="{C264E1E3-B4B3-4DD0-8008-9BF70B0D4D8E}">
      <dgm:prSet/>
      <dgm:spPr/>
      <dgm:t>
        <a:bodyPr/>
        <a:lstStyle/>
        <a:p>
          <a:r>
            <a:rPr lang="en-US"/>
            <a:t>Single page size limit for data is 8060 bytes</a:t>
          </a:r>
        </a:p>
      </dgm:t>
    </dgm:pt>
    <dgm:pt modelId="{D631A28E-0CE2-4D98-937D-3FEA39D45075}" type="parTrans" cxnId="{6BC35A40-B21C-4898-B0CE-C62809F7FC8B}">
      <dgm:prSet/>
      <dgm:spPr/>
      <dgm:t>
        <a:bodyPr/>
        <a:lstStyle/>
        <a:p>
          <a:endParaRPr lang="en-US"/>
        </a:p>
      </dgm:t>
    </dgm:pt>
    <dgm:pt modelId="{2A31126D-F6D6-4C97-A717-7CAD88DA2636}" type="sibTrans" cxnId="{6BC35A40-B21C-4898-B0CE-C62809F7FC8B}">
      <dgm:prSet/>
      <dgm:spPr/>
      <dgm:t>
        <a:bodyPr/>
        <a:lstStyle/>
        <a:p>
          <a:endParaRPr lang="en-US"/>
        </a:p>
      </dgm:t>
    </dgm:pt>
    <dgm:pt modelId="{4B40B3B4-CA2A-483A-B964-7BAF8ECC37FC}">
      <dgm:prSet/>
      <dgm:spPr/>
      <dgm:t>
        <a:bodyPr/>
        <a:lstStyle/>
        <a:p>
          <a:r>
            <a:rPr lang="en-US"/>
            <a:t>No exceptions</a:t>
          </a:r>
        </a:p>
      </dgm:t>
    </dgm:pt>
    <dgm:pt modelId="{7C2D9A54-914B-4202-8769-E985D716D7C0}" type="parTrans" cxnId="{00FAAD8D-6366-4484-95B2-8E8AC75CE455}">
      <dgm:prSet/>
      <dgm:spPr/>
      <dgm:t>
        <a:bodyPr/>
        <a:lstStyle/>
        <a:p>
          <a:endParaRPr lang="en-US"/>
        </a:p>
      </dgm:t>
    </dgm:pt>
    <dgm:pt modelId="{89ED91EE-67A8-4B5E-A94F-DD8BDEE6C0F3}" type="sibTrans" cxnId="{00FAAD8D-6366-4484-95B2-8E8AC75CE455}">
      <dgm:prSet/>
      <dgm:spPr/>
      <dgm:t>
        <a:bodyPr/>
        <a:lstStyle/>
        <a:p>
          <a:endParaRPr lang="en-US"/>
        </a:p>
      </dgm:t>
    </dgm:pt>
    <dgm:pt modelId="{B7660DC1-9D4B-4982-89D8-41C1FCCD9AD7}">
      <dgm:prSet/>
      <dgm:spPr/>
      <dgm:t>
        <a:bodyPr/>
        <a:lstStyle/>
        <a:p>
          <a:r>
            <a:rPr lang="en-US" dirty="0"/>
            <a:t>Can store single record or multiple records</a:t>
          </a:r>
        </a:p>
      </dgm:t>
    </dgm:pt>
    <dgm:pt modelId="{C81DE35C-A3E1-44EE-9601-EC8D0081FDAE}" type="parTrans" cxnId="{360B9DF9-400A-4BDD-A887-73B68E091B44}">
      <dgm:prSet/>
      <dgm:spPr/>
      <dgm:t>
        <a:bodyPr/>
        <a:lstStyle/>
        <a:p>
          <a:endParaRPr lang="en-US"/>
        </a:p>
      </dgm:t>
    </dgm:pt>
    <dgm:pt modelId="{EF785739-91AD-478A-9F63-58DB7EB07133}" type="sibTrans" cxnId="{360B9DF9-400A-4BDD-A887-73B68E091B44}">
      <dgm:prSet/>
      <dgm:spPr/>
      <dgm:t>
        <a:bodyPr/>
        <a:lstStyle/>
        <a:p>
          <a:endParaRPr lang="en-US"/>
        </a:p>
      </dgm:t>
    </dgm:pt>
    <dgm:pt modelId="{9161FEDB-B75A-49AF-B5ED-F55901A0CD55}">
      <dgm:prSet/>
      <dgm:spPr/>
      <dgm:t>
        <a:bodyPr/>
        <a:lstStyle/>
        <a:p>
          <a:r>
            <a:rPr lang="en-US" dirty="0"/>
            <a:t>Off row storage</a:t>
          </a:r>
        </a:p>
      </dgm:t>
    </dgm:pt>
    <dgm:pt modelId="{20212483-53F3-4064-B8F1-137BE74E10F5}" type="parTrans" cxnId="{95EEAC56-DA24-45A9-A6E4-D636D8E25978}">
      <dgm:prSet/>
      <dgm:spPr/>
      <dgm:t>
        <a:bodyPr/>
        <a:lstStyle/>
        <a:p>
          <a:endParaRPr lang="en-US"/>
        </a:p>
      </dgm:t>
    </dgm:pt>
    <dgm:pt modelId="{FAFBC9BE-62FC-4012-84DC-2CA5161F35C8}" type="sibTrans" cxnId="{95EEAC56-DA24-45A9-A6E4-D636D8E25978}">
      <dgm:prSet/>
      <dgm:spPr/>
      <dgm:t>
        <a:bodyPr/>
        <a:lstStyle/>
        <a:p>
          <a:endParaRPr lang="en-US"/>
        </a:p>
      </dgm:t>
    </dgm:pt>
    <dgm:pt modelId="{D928B37C-904F-4421-8B4F-60CC9134255F}">
      <dgm:prSet/>
      <dgm:spPr/>
      <dgm:t>
        <a:bodyPr/>
        <a:lstStyle/>
        <a:p>
          <a:r>
            <a:rPr lang="en-US"/>
            <a:t>Slot Array</a:t>
          </a:r>
        </a:p>
      </dgm:t>
    </dgm:pt>
    <dgm:pt modelId="{B6A08CAC-30FF-438E-90FE-2114ECC55250}" type="parTrans" cxnId="{39875C3C-67A0-404B-8D04-5565C44CDDA2}">
      <dgm:prSet/>
      <dgm:spPr/>
      <dgm:t>
        <a:bodyPr/>
        <a:lstStyle/>
        <a:p>
          <a:endParaRPr lang="en-US"/>
        </a:p>
      </dgm:t>
    </dgm:pt>
    <dgm:pt modelId="{5F8716C9-47DD-45DF-859A-013C8BC65402}" type="sibTrans" cxnId="{39875C3C-67A0-404B-8D04-5565C44CDDA2}">
      <dgm:prSet/>
      <dgm:spPr/>
      <dgm:t>
        <a:bodyPr/>
        <a:lstStyle/>
        <a:p>
          <a:endParaRPr lang="en-US"/>
        </a:p>
      </dgm:t>
    </dgm:pt>
    <dgm:pt modelId="{1BCEFA94-B432-4848-98FA-72235DCC0CCE}">
      <dgm:prSet/>
      <dgm:spPr/>
      <dgm:t>
        <a:bodyPr/>
        <a:lstStyle/>
        <a:p>
          <a:r>
            <a:rPr lang="en-US"/>
            <a:t>Stores the offsets to each row on the page</a:t>
          </a:r>
        </a:p>
      </dgm:t>
    </dgm:pt>
    <dgm:pt modelId="{EF141933-0F54-4365-A2C7-325CB0885943}" type="parTrans" cxnId="{09005AF9-6D60-407B-8066-7E291DD5C0E4}">
      <dgm:prSet/>
      <dgm:spPr/>
      <dgm:t>
        <a:bodyPr/>
        <a:lstStyle/>
        <a:p>
          <a:endParaRPr lang="en-US"/>
        </a:p>
      </dgm:t>
    </dgm:pt>
    <dgm:pt modelId="{784AFBEB-346A-46F9-B7B3-8579767D56FF}" type="sibTrans" cxnId="{09005AF9-6D60-407B-8066-7E291DD5C0E4}">
      <dgm:prSet/>
      <dgm:spPr/>
      <dgm:t>
        <a:bodyPr/>
        <a:lstStyle/>
        <a:p>
          <a:endParaRPr lang="en-US"/>
        </a:p>
      </dgm:t>
    </dgm:pt>
    <dgm:pt modelId="{226D77B5-6C75-400E-864C-080DF46DE191}">
      <dgm:prSet/>
      <dgm:spPr/>
      <dgm:t>
        <a:bodyPr/>
        <a:lstStyle/>
        <a:p>
          <a:r>
            <a:rPr lang="en-US" dirty="0"/>
            <a:t>2 bytes per row</a:t>
          </a:r>
        </a:p>
      </dgm:t>
    </dgm:pt>
    <dgm:pt modelId="{60459C0A-FC7E-4992-9975-7ACC0D6A5F3C}" type="parTrans" cxnId="{BD8DCE27-C48F-434D-8EDD-ADEC69DE3CDB}">
      <dgm:prSet/>
      <dgm:spPr/>
      <dgm:t>
        <a:bodyPr/>
        <a:lstStyle/>
        <a:p>
          <a:endParaRPr lang="en-US"/>
        </a:p>
      </dgm:t>
    </dgm:pt>
    <dgm:pt modelId="{DB9D5BFC-88D4-410F-A8EE-21183916407D}" type="sibTrans" cxnId="{BD8DCE27-C48F-434D-8EDD-ADEC69DE3CDB}">
      <dgm:prSet/>
      <dgm:spPr/>
      <dgm:t>
        <a:bodyPr/>
        <a:lstStyle/>
        <a:p>
          <a:endParaRPr lang="en-US"/>
        </a:p>
      </dgm:t>
    </dgm:pt>
    <dgm:pt modelId="{67B39D85-750D-4F0D-A456-A2E0BAEC0E83}">
      <dgm:prSet/>
      <dgm:spPr/>
      <dgm:t>
        <a:bodyPr/>
        <a:lstStyle/>
        <a:p>
          <a:r>
            <a:rPr lang="en-US"/>
            <a:t>The rows do not have to be stored in order physically on the page</a:t>
          </a:r>
        </a:p>
      </dgm:t>
    </dgm:pt>
    <dgm:pt modelId="{32AE9B1F-258E-46EB-BEE8-607FFCB2CBF6}" type="parTrans" cxnId="{900090A4-BF88-4F74-AE51-06C9F8D68B10}">
      <dgm:prSet/>
      <dgm:spPr/>
      <dgm:t>
        <a:bodyPr/>
        <a:lstStyle/>
        <a:p>
          <a:endParaRPr lang="en-US"/>
        </a:p>
      </dgm:t>
    </dgm:pt>
    <dgm:pt modelId="{133393B4-3AB2-4ABB-B03F-E587652578BD}" type="sibTrans" cxnId="{900090A4-BF88-4F74-AE51-06C9F8D68B10}">
      <dgm:prSet/>
      <dgm:spPr/>
      <dgm:t>
        <a:bodyPr/>
        <a:lstStyle/>
        <a:p>
          <a:endParaRPr lang="en-US"/>
        </a:p>
      </dgm:t>
    </dgm:pt>
    <dgm:pt modelId="{B7545471-7B1E-43C3-8CB0-B79F44E5EE3F}">
      <dgm:prSet/>
      <dgm:spPr/>
      <dgm:t>
        <a:bodyPr/>
        <a:lstStyle/>
        <a:p>
          <a:r>
            <a:rPr lang="en-US"/>
            <a:t>The slot array offsets will stored in sorted order</a:t>
          </a:r>
        </a:p>
      </dgm:t>
    </dgm:pt>
    <dgm:pt modelId="{38BB2AB5-054B-4E1C-9DDC-9ACEDED37BC9}" type="parTrans" cxnId="{B87C872E-AE00-47FF-A809-CF1AF47ABB00}">
      <dgm:prSet/>
      <dgm:spPr/>
      <dgm:t>
        <a:bodyPr/>
        <a:lstStyle/>
        <a:p>
          <a:endParaRPr lang="en-US"/>
        </a:p>
      </dgm:t>
    </dgm:pt>
    <dgm:pt modelId="{BB9710F5-98CC-436D-829F-FE21EE76C91E}" type="sibTrans" cxnId="{B87C872E-AE00-47FF-A809-CF1AF47ABB00}">
      <dgm:prSet/>
      <dgm:spPr/>
      <dgm:t>
        <a:bodyPr/>
        <a:lstStyle/>
        <a:p>
          <a:endParaRPr lang="en-US"/>
        </a:p>
      </dgm:t>
    </dgm:pt>
    <dgm:pt modelId="{94E809FA-988F-744D-BD22-1F6D182F3555}" type="pres">
      <dgm:prSet presAssocID="{BB11A1D3-19DE-4C7D-9E35-51B875C30984}" presName="Name0" presStyleCnt="0">
        <dgm:presLayoutVars>
          <dgm:dir/>
          <dgm:animLvl val="lvl"/>
          <dgm:resizeHandles val="exact"/>
        </dgm:presLayoutVars>
      </dgm:prSet>
      <dgm:spPr/>
    </dgm:pt>
    <dgm:pt modelId="{4EFAB709-58F4-2042-B30D-A1A55D77E351}" type="pres">
      <dgm:prSet presAssocID="{C264E1E3-B4B3-4DD0-8008-9BF70B0D4D8E}" presName="composite" presStyleCnt="0"/>
      <dgm:spPr/>
    </dgm:pt>
    <dgm:pt modelId="{4D681F90-CFBD-F940-8EC1-7B65403FDE6F}" type="pres">
      <dgm:prSet presAssocID="{C264E1E3-B4B3-4DD0-8008-9BF70B0D4D8E}" presName="parTx" presStyleLbl="alignNode1" presStyleIdx="0" presStyleCnt="3">
        <dgm:presLayoutVars>
          <dgm:chMax val="0"/>
          <dgm:chPref val="0"/>
          <dgm:bulletEnabled val="1"/>
        </dgm:presLayoutVars>
      </dgm:prSet>
      <dgm:spPr/>
    </dgm:pt>
    <dgm:pt modelId="{8442E5D9-9562-734D-A725-18402C3DA0C2}" type="pres">
      <dgm:prSet presAssocID="{C264E1E3-B4B3-4DD0-8008-9BF70B0D4D8E}" presName="desTx" presStyleLbl="alignAccFollowNode1" presStyleIdx="0" presStyleCnt="3">
        <dgm:presLayoutVars>
          <dgm:bulletEnabled val="1"/>
        </dgm:presLayoutVars>
      </dgm:prSet>
      <dgm:spPr/>
    </dgm:pt>
    <dgm:pt modelId="{F43F4B97-4422-7349-A288-6D780E83FEC9}" type="pres">
      <dgm:prSet presAssocID="{2A31126D-F6D6-4C97-A717-7CAD88DA2636}" presName="space" presStyleCnt="0"/>
      <dgm:spPr/>
    </dgm:pt>
    <dgm:pt modelId="{3E72660C-408D-7C4B-8363-51F58A89252D}" type="pres">
      <dgm:prSet presAssocID="{D928B37C-904F-4421-8B4F-60CC9134255F}" presName="composite" presStyleCnt="0"/>
      <dgm:spPr/>
    </dgm:pt>
    <dgm:pt modelId="{44FCF924-0783-834A-A331-7FE588800389}" type="pres">
      <dgm:prSet presAssocID="{D928B37C-904F-4421-8B4F-60CC9134255F}" presName="parTx" presStyleLbl="alignNode1" presStyleIdx="1" presStyleCnt="3">
        <dgm:presLayoutVars>
          <dgm:chMax val="0"/>
          <dgm:chPref val="0"/>
          <dgm:bulletEnabled val="1"/>
        </dgm:presLayoutVars>
      </dgm:prSet>
      <dgm:spPr/>
    </dgm:pt>
    <dgm:pt modelId="{094211BD-6CC9-F14F-9A72-7203AAA11F5F}" type="pres">
      <dgm:prSet presAssocID="{D928B37C-904F-4421-8B4F-60CC9134255F}" presName="desTx" presStyleLbl="alignAccFollowNode1" presStyleIdx="1" presStyleCnt="3">
        <dgm:presLayoutVars>
          <dgm:bulletEnabled val="1"/>
        </dgm:presLayoutVars>
      </dgm:prSet>
      <dgm:spPr/>
    </dgm:pt>
    <dgm:pt modelId="{8BBF6937-835C-514E-B43C-1F5F8EDEAD48}" type="pres">
      <dgm:prSet presAssocID="{5F8716C9-47DD-45DF-859A-013C8BC65402}" presName="space" presStyleCnt="0"/>
      <dgm:spPr/>
    </dgm:pt>
    <dgm:pt modelId="{0C2DAF03-63D8-154B-97A5-7C34741B5623}" type="pres">
      <dgm:prSet presAssocID="{67B39D85-750D-4F0D-A456-A2E0BAEC0E83}" presName="composite" presStyleCnt="0"/>
      <dgm:spPr/>
    </dgm:pt>
    <dgm:pt modelId="{BF4F972C-355D-7949-BC19-D2F30B9EAE17}" type="pres">
      <dgm:prSet presAssocID="{67B39D85-750D-4F0D-A456-A2E0BAEC0E83}" presName="parTx" presStyleLbl="alignNode1" presStyleIdx="2" presStyleCnt="3">
        <dgm:presLayoutVars>
          <dgm:chMax val="0"/>
          <dgm:chPref val="0"/>
          <dgm:bulletEnabled val="1"/>
        </dgm:presLayoutVars>
      </dgm:prSet>
      <dgm:spPr/>
    </dgm:pt>
    <dgm:pt modelId="{2ABD558B-7596-0D4A-A8AC-724F5C59A707}" type="pres">
      <dgm:prSet presAssocID="{67B39D85-750D-4F0D-A456-A2E0BAEC0E83}" presName="desTx" presStyleLbl="alignAccFollowNode1" presStyleIdx="2" presStyleCnt="3">
        <dgm:presLayoutVars>
          <dgm:bulletEnabled val="1"/>
        </dgm:presLayoutVars>
      </dgm:prSet>
      <dgm:spPr/>
    </dgm:pt>
  </dgm:ptLst>
  <dgm:cxnLst>
    <dgm:cxn modelId="{EF502216-ED25-3C4E-8904-60D49E493889}" type="presOf" srcId="{B7545471-7B1E-43C3-8CB0-B79F44E5EE3F}" destId="{2ABD558B-7596-0D4A-A8AC-724F5C59A707}" srcOrd="0" destOrd="0" presId="urn:microsoft.com/office/officeart/2005/8/layout/hList1"/>
    <dgm:cxn modelId="{BD8DCE27-C48F-434D-8EDD-ADEC69DE3CDB}" srcId="{D928B37C-904F-4421-8B4F-60CC9134255F}" destId="{226D77B5-6C75-400E-864C-080DF46DE191}" srcOrd="1" destOrd="0" parTransId="{60459C0A-FC7E-4992-9975-7ACC0D6A5F3C}" sibTransId="{DB9D5BFC-88D4-410F-A8EE-21183916407D}"/>
    <dgm:cxn modelId="{61394E2C-F219-9A44-A005-BFC6BC64BC0F}" type="presOf" srcId="{C264E1E3-B4B3-4DD0-8008-9BF70B0D4D8E}" destId="{4D681F90-CFBD-F940-8EC1-7B65403FDE6F}" srcOrd="0" destOrd="0" presId="urn:microsoft.com/office/officeart/2005/8/layout/hList1"/>
    <dgm:cxn modelId="{B87C872E-AE00-47FF-A809-CF1AF47ABB00}" srcId="{67B39D85-750D-4F0D-A456-A2E0BAEC0E83}" destId="{B7545471-7B1E-43C3-8CB0-B79F44E5EE3F}" srcOrd="0" destOrd="0" parTransId="{38BB2AB5-054B-4E1C-9DDC-9ACEDED37BC9}" sibTransId="{BB9710F5-98CC-436D-829F-FE21EE76C91E}"/>
    <dgm:cxn modelId="{39875C3C-67A0-404B-8D04-5565C44CDDA2}" srcId="{BB11A1D3-19DE-4C7D-9E35-51B875C30984}" destId="{D928B37C-904F-4421-8B4F-60CC9134255F}" srcOrd="1" destOrd="0" parTransId="{B6A08CAC-30FF-438E-90FE-2114ECC55250}" sibTransId="{5F8716C9-47DD-45DF-859A-013C8BC65402}"/>
    <dgm:cxn modelId="{6BC35A40-B21C-4898-B0CE-C62809F7FC8B}" srcId="{BB11A1D3-19DE-4C7D-9E35-51B875C30984}" destId="{C264E1E3-B4B3-4DD0-8008-9BF70B0D4D8E}" srcOrd="0" destOrd="0" parTransId="{D631A28E-0CE2-4D98-937D-3FEA39D45075}" sibTransId="{2A31126D-F6D6-4C97-A717-7CAD88DA2636}"/>
    <dgm:cxn modelId="{EAED614F-7B18-7D44-9B60-7D80BBF494A0}" type="presOf" srcId="{1BCEFA94-B432-4848-98FA-72235DCC0CCE}" destId="{094211BD-6CC9-F14F-9A72-7203AAA11F5F}" srcOrd="0" destOrd="0" presId="urn:microsoft.com/office/officeart/2005/8/layout/hList1"/>
    <dgm:cxn modelId="{95EEAC56-DA24-45A9-A6E4-D636D8E25978}" srcId="{C264E1E3-B4B3-4DD0-8008-9BF70B0D4D8E}" destId="{9161FEDB-B75A-49AF-B5ED-F55901A0CD55}" srcOrd="2" destOrd="0" parTransId="{20212483-53F3-4064-B8F1-137BE74E10F5}" sibTransId="{FAFBC9BE-62FC-4012-84DC-2CA5161F35C8}"/>
    <dgm:cxn modelId="{BED9B55A-9BCF-9E40-8F7B-10D22F70C5A8}" type="presOf" srcId="{4B40B3B4-CA2A-483A-B964-7BAF8ECC37FC}" destId="{8442E5D9-9562-734D-A725-18402C3DA0C2}" srcOrd="0" destOrd="0" presId="urn:microsoft.com/office/officeart/2005/8/layout/hList1"/>
    <dgm:cxn modelId="{D56C7565-056E-164E-87C4-0785E3C4ABC3}" type="presOf" srcId="{226D77B5-6C75-400E-864C-080DF46DE191}" destId="{094211BD-6CC9-F14F-9A72-7203AAA11F5F}" srcOrd="0" destOrd="1" presId="urn:microsoft.com/office/officeart/2005/8/layout/hList1"/>
    <dgm:cxn modelId="{12D17C80-4ECB-A04D-A98A-A41B0C2C87FE}" type="presOf" srcId="{9161FEDB-B75A-49AF-B5ED-F55901A0CD55}" destId="{8442E5D9-9562-734D-A725-18402C3DA0C2}" srcOrd="0" destOrd="2" presId="urn:microsoft.com/office/officeart/2005/8/layout/hList1"/>
    <dgm:cxn modelId="{00FAAD8D-6366-4484-95B2-8E8AC75CE455}" srcId="{C264E1E3-B4B3-4DD0-8008-9BF70B0D4D8E}" destId="{4B40B3B4-CA2A-483A-B964-7BAF8ECC37FC}" srcOrd="0" destOrd="0" parTransId="{7C2D9A54-914B-4202-8769-E985D716D7C0}" sibTransId="{89ED91EE-67A8-4B5E-A94F-DD8BDEE6C0F3}"/>
    <dgm:cxn modelId="{B57E8B90-A911-D743-A690-641B32110788}" type="presOf" srcId="{BB11A1D3-19DE-4C7D-9E35-51B875C30984}" destId="{94E809FA-988F-744D-BD22-1F6D182F3555}" srcOrd="0" destOrd="0" presId="urn:microsoft.com/office/officeart/2005/8/layout/hList1"/>
    <dgm:cxn modelId="{900090A4-BF88-4F74-AE51-06C9F8D68B10}" srcId="{BB11A1D3-19DE-4C7D-9E35-51B875C30984}" destId="{67B39D85-750D-4F0D-A456-A2E0BAEC0E83}" srcOrd="2" destOrd="0" parTransId="{32AE9B1F-258E-46EB-BEE8-607FFCB2CBF6}" sibTransId="{133393B4-3AB2-4ABB-B03F-E587652578BD}"/>
    <dgm:cxn modelId="{84D96BB5-022B-5540-B6BA-5ACCD55BD1F8}" type="presOf" srcId="{B7660DC1-9D4B-4982-89D8-41C1FCCD9AD7}" destId="{8442E5D9-9562-734D-A725-18402C3DA0C2}" srcOrd="0" destOrd="1" presId="urn:microsoft.com/office/officeart/2005/8/layout/hList1"/>
    <dgm:cxn modelId="{D2B945CE-120F-B049-81BB-DAEC306B15D6}" type="presOf" srcId="{D928B37C-904F-4421-8B4F-60CC9134255F}" destId="{44FCF924-0783-834A-A331-7FE588800389}" srcOrd="0" destOrd="0" presId="urn:microsoft.com/office/officeart/2005/8/layout/hList1"/>
    <dgm:cxn modelId="{40E232EE-AC7C-8848-A5BF-A20D7BF2F94F}" type="presOf" srcId="{67B39D85-750D-4F0D-A456-A2E0BAEC0E83}" destId="{BF4F972C-355D-7949-BC19-D2F30B9EAE17}" srcOrd="0" destOrd="0" presId="urn:microsoft.com/office/officeart/2005/8/layout/hList1"/>
    <dgm:cxn modelId="{09005AF9-6D60-407B-8066-7E291DD5C0E4}" srcId="{D928B37C-904F-4421-8B4F-60CC9134255F}" destId="{1BCEFA94-B432-4848-98FA-72235DCC0CCE}" srcOrd="0" destOrd="0" parTransId="{EF141933-0F54-4365-A2C7-325CB0885943}" sibTransId="{784AFBEB-346A-46F9-B7B3-8579767D56FF}"/>
    <dgm:cxn modelId="{360B9DF9-400A-4BDD-A887-73B68E091B44}" srcId="{C264E1E3-B4B3-4DD0-8008-9BF70B0D4D8E}" destId="{B7660DC1-9D4B-4982-89D8-41C1FCCD9AD7}" srcOrd="1" destOrd="0" parTransId="{C81DE35C-A3E1-44EE-9601-EC8D0081FDAE}" sibTransId="{EF785739-91AD-478A-9F63-58DB7EB07133}"/>
    <dgm:cxn modelId="{6228488E-CA9B-F644-9368-214C7A274DDA}" type="presParOf" srcId="{94E809FA-988F-744D-BD22-1F6D182F3555}" destId="{4EFAB709-58F4-2042-B30D-A1A55D77E351}" srcOrd="0" destOrd="0" presId="urn:microsoft.com/office/officeart/2005/8/layout/hList1"/>
    <dgm:cxn modelId="{79362AA8-38D9-D541-B65B-07481BD4B2C0}" type="presParOf" srcId="{4EFAB709-58F4-2042-B30D-A1A55D77E351}" destId="{4D681F90-CFBD-F940-8EC1-7B65403FDE6F}" srcOrd="0" destOrd="0" presId="urn:microsoft.com/office/officeart/2005/8/layout/hList1"/>
    <dgm:cxn modelId="{48DDA063-1341-5A4D-A379-83948C3E1BBB}" type="presParOf" srcId="{4EFAB709-58F4-2042-B30D-A1A55D77E351}" destId="{8442E5D9-9562-734D-A725-18402C3DA0C2}" srcOrd="1" destOrd="0" presId="urn:microsoft.com/office/officeart/2005/8/layout/hList1"/>
    <dgm:cxn modelId="{EC6F81C3-9590-4241-B863-5E34CE47D89B}" type="presParOf" srcId="{94E809FA-988F-744D-BD22-1F6D182F3555}" destId="{F43F4B97-4422-7349-A288-6D780E83FEC9}" srcOrd="1" destOrd="0" presId="urn:microsoft.com/office/officeart/2005/8/layout/hList1"/>
    <dgm:cxn modelId="{4B0BBD40-8785-6545-8B05-AB7B8434EAE8}" type="presParOf" srcId="{94E809FA-988F-744D-BD22-1F6D182F3555}" destId="{3E72660C-408D-7C4B-8363-51F58A89252D}" srcOrd="2" destOrd="0" presId="urn:microsoft.com/office/officeart/2005/8/layout/hList1"/>
    <dgm:cxn modelId="{15A5E27D-058C-FE4B-A103-274429554E09}" type="presParOf" srcId="{3E72660C-408D-7C4B-8363-51F58A89252D}" destId="{44FCF924-0783-834A-A331-7FE588800389}" srcOrd="0" destOrd="0" presId="urn:microsoft.com/office/officeart/2005/8/layout/hList1"/>
    <dgm:cxn modelId="{69D80511-7A88-2444-94F4-1E5F1D08926F}" type="presParOf" srcId="{3E72660C-408D-7C4B-8363-51F58A89252D}" destId="{094211BD-6CC9-F14F-9A72-7203AAA11F5F}" srcOrd="1" destOrd="0" presId="urn:microsoft.com/office/officeart/2005/8/layout/hList1"/>
    <dgm:cxn modelId="{48CB7D71-1230-5547-BE55-7C8F5551F995}" type="presParOf" srcId="{94E809FA-988F-744D-BD22-1F6D182F3555}" destId="{8BBF6937-835C-514E-B43C-1F5F8EDEAD48}" srcOrd="3" destOrd="0" presId="urn:microsoft.com/office/officeart/2005/8/layout/hList1"/>
    <dgm:cxn modelId="{781D194C-2DA4-1F4C-8F43-E6D9CDAC2F81}" type="presParOf" srcId="{94E809FA-988F-744D-BD22-1F6D182F3555}" destId="{0C2DAF03-63D8-154B-97A5-7C34741B5623}" srcOrd="4" destOrd="0" presId="urn:microsoft.com/office/officeart/2005/8/layout/hList1"/>
    <dgm:cxn modelId="{AD02B20C-CB7F-9744-B319-45D1404D2EEA}" type="presParOf" srcId="{0C2DAF03-63D8-154B-97A5-7C34741B5623}" destId="{BF4F972C-355D-7949-BC19-D2F30B9EAE17}" srcOrd="0" destOrd="0" presId="urn:microsoft.com/office/officeart/2005/8/layout/hList1"/>
    <dgm:cxn modelId="{E74A3CC1-C893-C241-92D8-8EC37D692A37}" type="presParOf" srcId="{0C2DAF03-63D8-154B-97A5-7C34741B5623}" destId="{2ABD558B-7596-0D4A-A8AC-724F5C59A70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A4F3005-3BF4-4E7B-B50B-0BF70E2936F1}" type="doc">
      <dgm:prSet loTypeId="urn:microsoft.com/office/officeart/2005/8/layout/vList5" loCatId="list" qsTypeId="urn:microsoft.com/office/officeart/2005/8/quickstyle/simple4" qsCatId="simple" csTypeId="urn:microsoft.com/office/officeart/2005/8/colors/accent1_2" csCatId="accent1"/>
      <dgm:spPr/>
      <dgm:t>
        <a:bodyPr/>
        <a:lstStyle/>
        <a:p>
          <a:endParaRPr lang="en-US"/>
        </a:p>
      </dgm:t>
    </dgm:pt>
    <dgm:pt modelId="{D19262C5-5F9A-4C74-B086-475AEABEBF19}">
      <dgm:prSet/>
      <dgm:spPr/>
      <dgm:t>
        <a:bodyPr/>
        <a:lstStyle/>
        <a:p>
          <a:r>
            <a:rPr lang="en-US" dirty="0"/>
            <a:t>Records are stored on the same type of pages</a:t>
          </a:r>
        </a:p>
      </dgm:t>
    </dgm:pt>
    <dgm:pt modelId="{FEA3A5ED-03E2-4390-AAD5-822C1358BD86}" type="parTrans" cxnId="{C9ABED56-0D3D-4909-9857-CF1D9FF7808E}">
      <dgm:prSet/>
      <dgm:spPr/>
      <dgm:t>
        <a:bodyPr/>
        <a:lstStyle/>
        <a:p>
          <a:endParaRPr lang="en-US"/>
        </a:p>
      </dgm:t>
    </dgm:pt>
    <dgm:pt modelId="{49AE7D76-757A-443D-9172-8FA8D165DCCF}" type="sibTrans" cxnId="{C9ABED56-0D3D-4909-9857-CF1D9FF7808E}">
      <dgm:prSet/>
      <dgm:spPr/>
      <dgm:t>
        <a:bodyPr/>
        <a:lstStyle/>
        <a:p>
          <a:endParaRPr lang="en-US"/>
        </a:p>
      </dgm:t>
    </dgm:pt>
    <dgm:pt modelId="{F19C2FA1-3421-4E2D-9AF6-4DAADA7E783C}">
      <dgm:prSet/>
      <dgm:spPr/>
      <dgm:t>
        <a:bodyPr/>
        <a:lstStyle/>
        <a:p>
          <a:r>
            <a:rPr lang="en-US"/>
            <a:t>IE: Data records are stored on Data pages</a:t>
          </a:r>
        </a:p>
      </dgm:t>
    </dgm:pt>
    <dgm:pt modelId="{3BA9E23A-9C9A-47C3-9EBF-6E317051A424}" type="parTrans" cxnId="{F6DD5975-A877-4CF6-B20E-3C82FD93FC09}">
      <dgm:prSet/>
      <dgm:spPr/>
      <dgm:t>
        <a:bodyPr/>
        <a:lstStyle/>
        <a:p>
          <a:endParaRPr lang="en-US"/>
        </a:p>
      </dgm:t>
    </dgm:pt>
    <dgm:pt modelId="{74DEF0F8-67BA-48C2-BA9F-DE229F6837D8}" type="sibTrans" cxnId="{F6DD5975-A877-4CF6-B20E-3C82FD93FC09}">
      <dgm:prSet/>
      <dgm:spPr/>
      <dgm:t>
        <a:bodyPr/>
        <a:lstStyle/>
        <a:p>
          <a:endParaRPr lang="en-US"/>
        </a:p>
      </dgm:t>
    </dgm:pt>
    <dgm:pt modelId="{1A731499-BCC0-4B8B-98C9-1EC5872E16C8}">
      <dgm:prSet/>
      <dgm:spPr/>
      <dgm:t>
        <a:bodyPr/>
        <a:lstStyle/>
        <a:p>
          <a:r>
            <a:rPr lang="en-US"/>
            <a:t>IE: Index records are stored on Index pages</a:t>
          </a:r>
        </a:p>
      </dgm:t>
    </dgm:pt>
    <dgm:pt modelId="{5F898FDD-FB51-4D9F-AD58-B84AE537F418}" type="parTrans" cxnId="{ED9F0D61-2AFC-4B2B-811B-0ED7670341B2}">
      <dgm:prSet/>
      <dgm:spPr/>
      <dgm:t>
        <a:bodyPr/>
        <a:lstStyle/>
        <a:p>
          <a:endParaRPr lang="en-US"/>
        </a:p>
      </dgm:t>
    </dgm:pt>
    <dgm:pt modelId="{05E309C5-D0CA-4268-80B1-25703FAE50BC}" type="sibTrans" cxnId="{ED9F0D61-2AFC-4B2B-811B-0ED7670341B2}">
      <dgm:prSet/>
      <dgm:spPr/>
      <dgm:t>
        <a:bodyPr/>
        <a:lstStyle/>
        <a:p>
          <a:endParaRPr lang="en-US"/>
        </a:p>
      </dgm:t>
    </dgm:pt>
    <dgm:pt modelId="{F4FA5B79-B241-453E-8343-2F34CF4943A3}">
      <dgm:prSet/>
      <dgm:spPr/>
      <dgm:t>
        <a:bodyPr/>
        <a:lstStyle/>
        <a:p>
          <a:r>
            <a:rPr lang="en-US"/>
            <a:t>Boot page</a:t>
          </a:r>
        </a:p>
      </dgm:t>
    </dgm:pt>
    <dgm:pt modelId="{BF85A68D-0D81-455E-9507-971D83454998}" type="parTrans" cxnId="{655F8FBE-F935-4E27-A98C-44612B8BC432}">
      <dgm:prSet/>
      <dgm:spPr/>
      <dgm:t>
        <a:bodyPr/>
        <a:lstStyle/>
        <a:p>
          <a:endParaRPr lang="en-US"/>
        </a:p>
      </dgm:t>
    </dgm:pt>
    <dgm:pt modelId="{41085E1C-1D59-47C1-84AD-CE782ADDDABB}" type="sibTrans" cxnId="{655F8FBE-F935-4E27-A98C-44612B8BC432}">
      <dgm:prSet/>
      <dgm:spPr/>
      <dgm:t>
        <a:bodyPr/>
        <a:lstStyle/>
        <a:p>
          <a:endParaRPr lang="en-US"/>
        </a:p>
      </dgm:t>
    </dgm:pt>
    <dgm:pt modelId="{F681F3E7-3C60-4CD8-8343-0F5CABE7252B}">
      <dgm:prSet/>
      <dgm:spPr/>
      <dgm:t>
        <a:bodyPr/>
        <a:lstStyle/>
        <a:p>
          <a:r>
            <a:rPr lang="en-US"/>
            <a:t>Page (1:9) (file:page#)</a:t>
          </a:r>
        </a:p>
      </dgm:t>
    </dgm:pt>
    <dgm:pt modelId="{F2618F44-3645-4630-8E86-F29802BABD5A}" type="parTrans" cxnId="{5E6D2086-410B-4F97-A37D-E9D600524E66}">
      <dgm:prSet/>
      <dgm:spPr/>
      <dgm:t>
        <a:bodyPr/>
        <a:lstStyle/>
        <a:p>
          <a:endParaRPr lang="en-US"/>
        </a:p>
      </dgm:t>
    </dgm:pt>
    <dgm:pt modelId="{F2850985-02F1-4ADF-A3AE-55704EFFAF89}" type="sibTrans" cxnId="{5E6D2086-410B-4F97-A37D-E9D600524E66}">
      <dgm:prSet/>
      <dgm:spPr/>
      <dgm:t>
        <a:bodyPr/>
        <a:lstStyle/>
        <a:p>
          <a:endParaRPr lang="en-US"/>
        </a:p>
      </dgm:t>
    </dgm:pt>
    <dgm:pt modelId="{B9A213CB-388E-4FD7-8652-9E04043337E1}">
      <dgm:prSet/>
      <dgm:spPr/>
      <dgm:t>
        <a:bodyPr/>
        <a:lstStyle/>
        <a:p>
          <a:r>
            <a:rPr lang="en-US"/>
            <a:t>Store metadata about the database</a:t>
          </a:r>
        </a:p>
      </dgm:t>
    </dgm:pt>
    <dgm:pt modelId="{6127BEE1-9424-4FB4-89E3-CE5828F6DBB1}" type="parTrans" cxnId="{D3975FDE-07AE-4939-A767-B14C591DD4EF}">
      <dgm:prSet/>
      <dgm:spPr/>
      <dgm:t>
        <a:bodyPr/>
        <a:lstStyle/>
        <a:p>
          <a:endParaRPr lang="en-US"/>
        </a:p>
      </dgm:t>
    </dgm:pt>
    <dgm:pt modelId="{A5F180E5-13BA-4934-AD31-EDB277D41F53}" type="sibTrans" cxnId="{D3975FDE-07AE-4939-A767-B14C591DD4EF}">
      <dgm:prSet/>
      <dgm:spPr/>
      <dgm:t>
        <a:bodyPr/>
        <a:lstStyle/>
        <a:p>
          <a:endParaRPr lang="en-US"/>
        </a:p>
      </dgm:t>
    </dgm:pt>
    <dgm:pt modelId="{B735DEB0-BFF6-48B6-82B2-7A88C8245D44}">
      <dgm:prSet/>
      <dgm:spPr/>
      <dgm:t>
        <a:bodyPr/>
        <a:lstStyle/>
        <a:p>
          <a:r>
            <a:rPr lang="en-US"/>
            <a:t>Very critical page. </a:t>
          </a:r>
        </a:p>
      </dgm:t>
    </dgm:pt>
    <dgm:pt modelId="{DC3FA313-75C2-43A2-B260-B216812482C9}" type="parTrans" cxnId="{C007D250-303F-4945-A0B6-288DF245E693}">
      <dgm:prSet/>
      <dgm:spPr/>
      <dgm:t>
        <a:bodyPr/>
        <a:lstStyle/>
        <a:p>
          <a:endParaRPr lang="en-US"/>
        </a:p>
      </dgm:t>
    </dgm:pt>
    <dgm:pt modelId="{775AF7B4-872D-4FB8-8F43-42FF751BEA3D}" type="sibTrans" cxnId="{C007D250-303F-4945-A0B6-288DF245E693}">
      <dgm:prSet/>
      <dgm:spPr/>
      <dgm:t>
        <a:bodyPr/>
        <a:lstStyle/>
        <a:p>
          <a:endParaRPr lang="en-US"/>
        </a:p>
      </dgm:t>
    </dgm:pt>
    <dgm:pt modelId="{CFE3368F-CABF-4A50-ADBA-B61D4504BA76}">
      <dgm:prSet/>
      <dgm:spPr/>
      <dgm:t>
        <a:bodyPr/>
        <a:lstStyle/>
        <a:p>
          <a:r>
            <a:rPr lang="en-US"/>
            <a:t>If corrupt, restore is the only option</a:t>
          </a:r>
        </a:p>
      </dgm:t>
    </dgm:pt>
    <dgm:pt modelId="{AB84554A-3B9A-411E-AC5C-18FB5B03FAEB}" type="parTrans" cxnId="{F16AAA85-4A8F-43E2-BC05-8CCD8D2E9AFE}">
      <dgm:prSet/>
      <dgm:spPr/>
      <dgm:t>
        <a:bodyPr/>
        <a:lstStyle/>
        <a:p>
          <a:endParaRPr lang="en-US"/>
        </a:p>
      </dgm:t>
    </dgm:pt>
    <dgm:pt modelId="{FBD008EB-4D7C-4A35-9BE4-3F60AC7D5553}" type="sibTrans" cxnId="{F16AAA85-4A8F-43E2-BC05-8CCD8D2E9AFE}">
      <dgm:prSet/>
      <dgm:spPr/>
      <dgm:t>
        <a:bodyPr/>
        <a:lstStyle/>
        <a:p>
          <a:endParaRPr lang="en-US"/>
        </a:p>
      </dgm:t>
    </dgm:pt>
    <dgm:pt modelId="{C6F70B57-47D8-EC4D-BD40-A81BADA0C927}" type="pres">
      <dgm:prSet presAssocID="{FA4F3005-3BF4-4E7B-B50B-0BF70E2936F1}" presName="Name0" presStyleCnt="0">
        <dgm:presLayoutVars>
          <dgm:dir/>
          <dgm:animLvl val="lvl"/>
          <dgm:resizeHandles val="exact"/>
        </dgm:presLayoutVars>
      </dgm:prSet>
      <dgm:spPr/>
    </dgm:pt>
    <dgm:pt modelId="{1C6444DE-9D43-D247-A4E7-A5D3539AD6F5}" type="pres">
      <dgm:prSet presAssocID="{D19262C5-5F9A-4C74-B086-475AEABEBF19}" presName="linNode" presStyleCnt="0"/>
      <dgm:spPr/>
    </dgm:pt>
    <dgm:pt modelId="{857401A4-7EDF-9146-BD9D-46506617471B}" type="pres">
      <dgm:prSet presAssocID="{D19262C5-5F9A-4C74-B086-475AEABEBF19}" presName="parentText" presStyleLbl="node1" presStyleIdx="0" presStyleCnt="2">
        <dgm:presLayoutVars>
          <dgm:chMax val="1"/>
          <dgm:bulletEnabled val="1"/>
        </dgm:presLayoutVars>
      </dgm:prSet>
      <dgm:spPr/>
    </dgm:pt>
    <dgm:pt modelId="{583276E3-C631-2245-8048-DB5E499F8A9A}" type="pres">
      <dgm:prSet presAssocID="{D19262C5-5F9A-4C74-B086-475AEABEBF19}" presName="descendantText" presStyleLbl="alignAccFollowNode1" presStyleIdx="0" presStyleCnt="2">
        <dgm:presLayoutVars>
          <dgm:bulletEnabled val="1"/>
        </dgm:presLayoutVars>
      </dgm:prSet>
      <dgm:spPr/>
    </dgm:pt>
    <dgm:pt modelId="{9637EFC3-EF34-0746-9562-EF3F6A8FA23C}" type="pres">
      <dgm:prSet presAssocID="{49AE7D76-757A-443D-9172-8FA8D165DCCF}" presName="sp" presStyleCnt="0"/>
      <dgm:spPr/>
    </dgm:pt>
    <dgm:pt modelId="{54E288D3-4A75-DC4F-A28B-682E1B9B201A}" type="pres">
      <dgm:prSet presAssocID="{F4FA5B79-B241-453E-8343-2F34CF4943A3}" presName="linNode" presStyleCnt="0"/>
      <dgm:spPr/>
    </dgm:pt>
    <dgm:pt modelId="{153C3CF4-C6DB-D640-A462-80F1D95BB2B2}" type="pres">
      <dgm:prSet presAssocID="{F4FA5B79-B241-453E-8343-2F34CF4943A3}" presName="parentText" presStyleLbl="node1" presStyleIdx="1" presStyleCnt="2">
        <dgm:presLayoutVars>
          <dgm:chMax val="1"/>
          <dgm:bulletEnabled val="1"/>
        </dgm:presLayoutVars>
      </dgm:prSet>
      <dgm:spPr/>
    </dgm:pt>
    <dgm:pt modelId="{F2A8682A-F846-7645-85D6-BADA73445F23}" type="pres">
      <dgm:prSet presAssocID="{F4FA5B79-B241-453E-8343-2F34CF4943A3}" presName="descendantText" presStyleLbl="alignAccFollowNode1" presStyleIdx="1" presStyleCnt="2">
        <dgm:presLayoutVars>
          <dgm:bulletEnabled val="1"/>
        </dgm:presLayoutVars>
      </dgm:prSet>
      <dgm:spPr/>
    </dgm:pt>
  </dgm:ptLst>
  <dgm:cxnLst>
    <dgm:cxn modelId="{F95D431E-974E-414A-819E-F9019E7BC86D}" type="presOf" srcId="{F4FA5B79-B241-453E-8343-2F34CF4943A3}" destId="{153C3CF4-C6DB-D640-A462-80F1D95BB2B2}" srcOrd="0" destOrd="0" presId="urn:microsoft.com/office/officeart/2005/8/layout/vList5"/>
    <dgm:cxn modelId="{F72C0124-9A5F-5E42-AC6E-339B1533FF45}" type="presOf" srcId="{FA4F3005-3BF4-4E7B-B50B-0BF70E2936F1}" destId="{C6F70B57-47D8-EC4D-BD40-A81BADA0C927}" srcOrd="0" destOrd="0" presId="urn:microsoft.com/office/officeart/2005/8/layout/vList5"/>
    <dgm:cxn modelId="{55CD3732-83D3-DF4C-931E-FC6B590CE82F}" type="presOf" srcId="{F681F3E7-3C60-4CD8-8343-0F5CABE7252B}" destId="{F2A8682A-F846-7645-85D6-BADA73445F23}" srcOrd="0" destOrd="0" presId="urn:microsoft.com/office/officeart/2005/8/layout/vList5"/>
    <dgm:cxn modelId="{E910F535-ED21-C44B-9C56-F9D0B9086339}" type="presOf" srcId="{B9A213CB-388E-4FD7-8652-9E04043337E1}" destId="{F2A8682A-F846-7645-85D6-BADA73445F23}" srcOrd="0" destOrd="1" presId="urn:microsoft.com/office/officeart/2005/8/layout/vList5"/>
    <dgm:cxn modelId="{11A97448-9069-A545-8924-257386F4D423}" type="presOf" srcId="{F19C2FA1-3421-4E2D-9AF6-4DAADA7E783C}" destId="{583276E3-C631-2245-8048-DB5E499F8A9A}" srcOrd="0" destOrd="0" presId="urn:microsoft.com/office/officeart/2005/8/layout/vList5"/>
    <dgm:cxn modelId="{C007D250-303F-4945-A0B6-288DF245E693}" srcId="{B9A213CB-388E-4FD7-8652-9E04043337E1}" destId="{B735DEB0-BFF6-48B6-82B2-7A88C8245D44}" srcOrd="0" destOrd="0" parTransId="{DC3FA313-75C2-43A2-B260-B216812482C9}" sibTransId="{775AF7B4-872D-4FB8-8F43-42FF751BEA3D}"/>
    <dgm:cxn modelId="{C9ABED56-0D3D-4909-9857-CF1D9FF7808E}" srcId="{FA4F3005-3BF4-4E7B-B50B-0BF70E2936F1}" destId="{D19262C5-5F9A-4C74-B086-475AEABEBF19}" srcOrd="0" destOrd="0" parTransId="{FEA3A5ED-03E2-4390-AAD5-822C1358BD86}" sibTransId="{49AE7D76-757A-443D-9172-8FA8D165DCCF}"/>
    <dgm:cxn modelId="{63235B5B-E517-D841-85CE-FF711B12F649}" type="presOf" srcId="{CFE3368F-CABF-4A50-ADBA-B61D4504BA76}" destId="{F2A8682A-F846-7645-85D6-BADA73445F23}" srcOrd="0" destOrd="3" presId="urn:microsoft.com/office/officeart/2005/8/layout/vList5"/>
    <dgm:cxn modelId="{ED9F0D61-2AFC-4B2B-811B-0ED7670341B2}" srcId="{D19262C5-5F9A-4C74-B086-475AEABEBF19}" destId="{1A731499-BCC0-4B8B-98C9-1EC5872E16C8}" srcOrd="1" destOrd="0" parTransId="{5F898FDD-FB51-4D9F-AD58-B84AE537F418}" sibTransId="{05E309C5-D0CA-4268-80B1-25703FAE50BC}"/>
    <dgm:cxn modelId="{F6DD5975-A877-4CF6-B20E-3C82FD93FC09}" srcId="{D19262C5-5F9A-4C74-B086-475AEABEBF19}" destId="{F19C2FA1-3421-4E2D-9AF6-4DAADA7E783C}" srcOrd="0" destOrd="0" parTransId="{3BA9E23A-9C9A-47C3-9EBF-6E317051A424}" sibTransId="{74DEF0F8-67BA-48C2-BA9F-DE229F6837D8}"/>
    <dgm:cxn modelId="{3F11C175-3758-504D-AF96-4E255881EC9A}" type="presOf" srcId="{B735DEB0-BFF6-48B6-82B2-7A88C8245D44}" destId="{F2A8682A-F846-7645-85D6-BADA73445F23}" srcOrd="0" destOrd="2" presId="urn:microsoft.com/office/officeart/2005/8/layout/vList5"/>
    <dgm:cxn modelId="{611F2E79-D072-C949-A2DC-2D39240501D4}" type="presOf" srcId="{D19262C5-5F9A-4C74-B086-475AEABEBF19}" destId="{857401A4-7EDF-9146-BD9D-46506617471B}" srcOrd="0" destOrd="0" presId="urn:microsoft.com/office/officeart/2005/8/layout/vList5"/>
    <dgm:cxn modelId="{F16AAA85-4A8F-43E2-BC05-8CCD8D2E9AFE}" srcId="{B9A213CB-388E-4FD7-8652-9E04043337E1}" destId="{CFE3368F-CABF-4A50-ADBA-B61D4504BA76}" srcOrd="1" destOrd="0" parTransId="{AB84554A-3B9A-411E-AC5C-18FB5B03FAEB}" sibTransId="{FBD008EB-4D7C-4A35-9BE4-3F60AC7D5553}"/>
    <dgm:cxn modelId="{5E6D2086-410B-4F97-A37D-E9D600524E66}" srcId="{F4FA5B79-B241-453E-8343-2F34CF4943A3}" destId="{F681F3E7-3C60-4CD8-8343-0F5CABE7252B}" srcOrd="0" destOrd="0" parTransId="{F2618F44-3645-4630-8E86-F29802BABD5A}" sibTransId="{F2850985-02F1-4ADF-A3AE-55704EFFAF89}"/>
    <dgm:cxn modelId="{228A3491-0B6A-8C4E-8C37-8CB7A00B9E95}" type="presOf" srcId="{1A731499-BCC0-4B8B-98C9-1EC5872E16C8}" destId="{583276E3-C631-2245-8048-DB5E499F8A9A}" srcOrd="0" destOrd="1" presId="urn:microsoft.com/office/officeart/2005/8/layout/vList5"/>
    <dgm:cxn modelId="{655F8FBE-F935-4E27-A98C-44612B8BC432}" srcId="{FA4F3005-3BF4-4E7B-B50B-0BF70E2936F1}" destId="{F4FA5B79-B241-453E-8343-2F34CF4943A3}" srcOrd="1" destOrd="0" parTransId="{BF85A68D-0D81-455E-9507-971D83454998}" sibTransId="{41085E1C-1D59-47C1-84AD-CE782ADDDABB}"/>
    <dgm:cxn modelId="{D3975FDE-07AE-4939-A767-B14C591DD4EF}" srcId="{F4FA5B79-B241-453E-8343-2F34CF4943A3}" destId="{B9A213CB-388E-4FD7-8652-9E04043337E1}" srcOrd="1" destOrd="0" parTransId="{6127BEE1-9424-4FB4-89E3-CE5828F6DBB1}" sibTransId="{A5F180E5-13BA-4934-AD31-EDB277D41F53}"/>
    <dgm:cxn modelId="{C503BB73-233E-DA4B-AAEE-76D864E2B688}" type="presParOf" srcId="{C6F70B57-47D8-EC4D-BD40-A81BADA0C927}" destId="{1C6444DE-9D43-D247-A4E7-A5D3539AD6F5}" srcOrd="0" destOrd="0" presId="urn:microsoft.com/office/officeart/2005/8/layout/vList5"/>
    <dgm:cxn modelId="{E7E6B27C-FC06-4348-A8A5-4E14064629D0}" type="presParOf" srcId="{1C6444DE-9D43-D247-A4E7-A5D3539AD6F5}" destId="{857401A4-7EDF-9146-BD9D-46506617471B}" srcOrd="0" destOrd="0" presId="urn:microsoft.com/office/officeart/2005/8/layout/vList5"/>
    <dgm:cxn modelId="{A41684A3-D1D6-504C-ABE9-AAFFAB0F9DE4}" type="presParOf" srcId="{1C6444DE-9D43-D247-A4E7-A5D3539AD6F5}" destId="{583276E3-C631-2245-8048-DB5E499F8A9A}" srcOrd="1" destOrd="0" presId="urn:microsoft.com/office/officeart/2005/8/layout/vList5"/>
    <dgm:cxn modelId="{DA0D6937-E03E-0543-9D47-17358C9E4369}" type="presParOf" srcId="{C6F70B57-47D8-EC4D-BD40-A81BADA0C927}" destId="{9637EFC3-EF34-0746-9562-EF3F6A8FA23C}" srcOrd="1" destOrd="0" presId="urn:microsoft.com/office/officeart/2005/8/layout/vList5"/>
    <dgm:cxn modelId="{A991499F-E4C9-AE47-BE84-AA6A7B3A3F10}" type="presParOf" srcId="{C6F70B57-47D8-EC4D-BD40-A81BADA0C927}" destId="{54E288D3-4A75-DC4F-A28B-682E1B9B201A}" srcOrd="2" destOrd="0" presId="urn:microsoft.com/office/officeart/2005/8/layout/vList5"/>
    <dgm:cxn modelId="{321525EE-1A86-1B47-8BAF-49CC86EFB57F}" type="presParOf" srcId="{54E288D3-4A75-DC4F-A28B-682E1B9B201A}" destId="{153C3CF4-C6DB-D640-A462-80F1D95BB2B2}" srcOrd="0" destOrd="0" presId="urn:microsoft.com/office/officeart/2005/8/layout/vList5"/>
    <dgm:cxn modelId="{547CC772-25F3-C34F-859B-2083CE9E005D}" type="presParOf" srcId="{54E288D3-4A75-DC4F-A28B-682E1B9B201A}" destId="{F2A8682A-F846-7645-85D6-BADA73445F23}"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8089627-B6B7-9D44-80C4-CE948A602EEA}" type="doc">
      <dgm:prSet loTypeId="urn:microsoft.com/office/officeart/2005/8/layout/vProcess5" loCatId="process" qsTypeId="urn:microsoft.com/office/officeart/2005/8/quickstyle/simple5" qsCatId="simple" csTypeId="urn:microsoft.com/office/officeart/2005/8/colors/accent0_3" csCatId="mainScheme" phldr="1"/>
      <dgm:spPr/>
    </dgm:pt>
    <dgm:pt modelId="{B77FA722-2CE8-9D4F-BFBA-9137593FFD74}">
      <dgm:prSet phldrT="[Text]"/>
      <dgm:spPr/>
      <dgm:t>
        <a:bodyPr/>
        <a:lstStyle/>
        <a:p>
          <a:r>
            <a:rPr lang="en-US" dirty="0"/>
            <a:t>Groups of 8 pages is an Extent</a:t>
          </a:r>
        </a:p>
      </dgm:t>
    </dgm:pt>
    <dgm:pt modelId="{C7C247DE-5852-1144-BADE-30FF7D9A9DC1}" type="parTrans" cxnId="{BBE8CEEB-0B79-4A45-ACB9-B2B33E51B417}">
      <dgm:prSet/>
      <dgm:spPr/>
      <dgm:t>
        <a:bodyPr/>
        <a:lstStyle/>
        <a:p>
          <a:endParaRPr lang="en-US"/>
        </a:p>
      </dgm:t>
    </dgm:pt>
    <dgm:pt modelId="{82F29AC3-6A36-EB44-B8ED-6AE16B5C57AE}" type="sibTrans" cxnId="{BBE8CEEB-0B79-4A45-ACB9-B2B33E51B417}">
      <dgm:prSet/>
      <dgm:spPr/>
      <dgm:t>
        <a:bodyPr/>
        <a:lstStyle/>
        <a:p>
          <a:endParaRPr lang="en-US"/>
        </a:p>
      </dgm:t>
    </dgm:pt>
    <dgm:pt modelId="{BE414BDE-047F-9440-8292-E0389AC900CC}" type="pres">
      <dgm:prSet presAssocID="{98089627-B6B7-9D44-80C4-CE948A602EEA}" presName="outerComposite" presStyleCnt="0">
        <dgm:presLayoutVars>
          <dgm:chMax val="5"/>
          <dgm:dir/>
          <dgm:resizeHandles val="exact"/>
        </dgm:presLayoutVars>
      </dgm:prSet>
      <dgm:spPr/>
    </dgm:pt>
    <dgm:pt modelId="{52D4A776-BCDF-B548-87E0-B3642B6A1A19}" type="pres">
      <dgm:prSet presAssocID="{98089627-B6B7-9D44-80C4-CE948A602EEA}" presName="dummyMaxCanvas" presStyleCnt="0">
        <dgm:presLayoutVars/>
      </dgm:prSet>
      <dgm:spPr/>
    </dgm:pt>
    <dgm:pt modelId="{69252D37-0DEB-0B4D-84FD-F8B041D2CE89}" type="pres">
      <dgm:prSet presAssocID="{98089627-B6B7-9D44-80C4-CE948A602EEA}" presName="OneNode_1" presStyleLbl="node1" presStyleIdx="0" presStyleCnt="1">
        <dgm:presLayoutVars>
          <dgm:bulletEnabled val="1"/>
        </dgm:presLayoutVars>
      </dgm:prSet>
      <dgm:spPr/>
    </dgm:pt>
  </dgm:ptLst>
  <dgm:cxnLst>
    <dgm:cxn modelId="{87146B41-44C7-E24D-B94A-9EB705F83D25}" type="presOf" srcId="{98089627-B6B7-9D44-80C4-CE948A602EEA}" destId="{BE414BDE-047F-9440-8292-E0389AC900CC}" srcOrd="0" destOrd="0" presId="urn:microsoft.com/office/officeart/2005/8/layout/vProcess5"/>
    <dgm:cxn modelId="{A4829ACF-B777-2E4F-95DF-E1F0910D367E}" type="presOf" srcId="{B77FA722-2CE8-9D4F-BFBA-9137593FFD74}" destId="{69252D37-0DEB-0B4D-84FD-F8B041D2CE89}" srcOrd="0" destOrd="0" presId="urn:microsoft.com/office/officeart/2005/8/layout/vProcess5"/>
    <dgm:cxn modelId="{BBE8CEEB-0B79-4A45-ACB9-B2B33E51B417}" srcId="{98089627-B6B7-9D44-80C4-CE948A602EEA}" destId="{B77FA722-2CE8-9D4F-BFBA-9137593FFD74}" srcOrd="0" destOrd="0" parTransId="{C7C247DE-5852-1144-BADE-30FF7D9A9DC1}" sibTransId="{82F29AC3-6A36-EB44-B8ED-6AE16B5C57AE}"/>
    <dgm:cxn modelId="{BE0A7900-804A-EF45-91B6-58228DD94957}" type="presParOf" srcId="{BE414BDE-047F-9440-8292-E0389AC900CC}" destId="{52D4A776-BCDF-B548-87E0-B3642B6A1A19}" srcOrd="0" destOrd="0" presId="urn:microsoft.com/office/officeart/2005/8/layout/vProcess5"/>
    <dgm:cxn modelId="{E085BD4E-8F5C-F44C-822E-691ECC2EDF50}" type="presParOf" srcId="{BE414BDE-047F-9440-8292-E0389AC900CC}" destId="{69252D37-0DEB-0B4D-84FD-F8B041D2CE89}" srcOrd="1"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DD7EF3A-07B0-4AEF-A3AC-6D973327C927}" type="doc">
      <dgm:prSet loTypeId="urn:microsoft.com/office/officeart/2005/8/layout/hList1" loCatId="list" qsTypeId="urn:microsoft.com/office/officeart/2005/8/quickstyle/simple2" qsCatId="simple" csTypeId="urn:microsoft.com/office/officeart/2005/8/colors/colorful5" csCatId="colorful" phldr="1"/>
      <dgm:spPr/>
      <dgm:t>
        <a:bodyPr/>
        <a:lstStyle/>
        <a:p>
          <a:endParaRPr lang="en-US"/>
        </a:p>
      </dgm:t>
    </dgm:pt>
    <dgm:pt modelId="{43DDE402-BF32-4BC9-9F49-83A1A4C8A2D8}">
      <dgm:prSet/>
      <dgm:spPr/>
      <dgm:t>
        <a:bodyPr/>
        <a:lstStyle/>
        <a:p>
          <a:r>
            <a:rPr lang="en-US"/>
            <a:t>Row Density</a:t>
          </a:r>
        </a:p>
      </dgm:t>
    </dgm:pt>
    <dgm:pt modelId="{5B41B085-24D6-42F3-B082-5D65774C4F06}" type="parTrans" cxnId="{9D88758E-5716-4D74-9C92-B7144FB937DE}">
      <dgm:prSet/>
      <dgm:spPr/>
      <dgm:t>
        <a:bodyPr/>
        <a:lstStyle/>
        <a:p>
          <a:endParaRPr lang="en-US"/>
        </a:p>
      </dgm:t>
    </dgm:pt>
    <dgm:pt modelId="{65AE8A84-0D29-4E3F-B144-40596B18F72F}" type="sibTrans" cxnId="{9D88758E-5716-4D74-9C92-B7144FB937DE}">
      <dgm:prSet/>
      <dgm:spPr/>
      <dgm:t>
        <a:bodyPr/>
        <a:lstStyle/>
        <a:p>
          <a:endParaRPr lang="en-US"/>
        </a:p>
      </dgm:t>
    </dgm:pt>
    <dgm:pt modelId="{4CBD14B4-D3F9-4FFE-872E-3961E6A15C16}">
      <dgm:prSet/>
      <dgm:spPr/>
      <dgm:t>
        <a:bodyPr/>
        <a:lstStyle/>
        <a:p>
          <a:pPr algn="ctr">
            <a:buNone/>
          </a:pPr>
          <a:r>
            <a:rPr lang="en-US" dirty="0"/>
            <a:t>How much data do we have in the row?</a:t>
          </a:r>
        </a:p>
      </dgm:t>
    </dgm:pt>
    <dgm:pt modelId="{10772409-C77F-4921-B651-24C6E7B2687D}" type="parTrans" cxnId="{85519FD1-41F7-4DCF-A9C2-A31C4E5A78B3}">
      <dgm:prSet/>
      <dgm:spPr/>
      <dgm:t>
        <a:bodyPr/>
        <a:lstStyle/>
        <a:p>
          <a:endParaRPr lang="en-US"/>
        </a:p>
      </dgm:t>
    </dgm:pt>
    <dgm:pt modelId="{7A329230-6025-4D55-98AA-5485E61679FA}" type="sibTrans" cxnId="{85519FD1-41F7-4DCF-A9C2-A31C4E5A78B3}">
      <dgm:prSet/>
      <dgm:spPr/>
      <dgm:t>
        <a:bodyPr/>
        <a:lstStyle/>
        <a:p>
          <a:endParaRPr lang="en-US"/>
        </a:p>
      </dgm:t>
    </dgm:pt>
    <dgm:pt modelId="{948E18C3-9839-4F0C-83CE-57DAEC20BA70}">
      <dgm:prSet/>
      <dgm:spPr/>
      <dgm:t>
        <a:bodyPr/>
        <a:lstStyle/>
        <a:p>
          <a:r>
            <a:rPr lang="en-US"/>
            <a:t>Page Density</a:t>
          </a:r>
        </a:p>
      </dgm:t>
    </dgm:pt>
    <dgm:pt modelId="{7A837C82-CAB3-498E-AF19-3ACC5B7E5C3D}" type="parTrans" cxnId="{12F907B1-34CB-49EE-A48E-9C2F5BDC38AC}">
      <dgm:prSet/>
      <dgm:spPr/>
      <dgm:t>
        <a:bodyPr/>
        <a:lstStyle/>
        <a:p>
          <a:endParaRPr lang="en-US"/>
        </a:p>
      </dgm:t>
    </dgm:pt>
    <dgm:pt modelId="{48E4F424-7EC1-45AD-94E4-ABE5ED1BC791}" type="sibTrans" cxnId="{12F907B1-34CB-49EE-A48E-9C2F5BDC38AC}">
      <dgm:prSet/>
      <dgm:spPr/>
      <dgm:t>
        <a:bodyPr/>
        <a:lstStyle/>
        <a:p>
          <a:endParaRPr lang="en-US"/>
        </a:p>
      </dgm:t>
    </dgm:pt>
    <dgm:pt modelId="{7F85A617-6326-419C-83CF-38473AE68077}">
      <dgm:prSet/>
      <dgm:spPr/>
      <dgm:t>
        <a:bodyPr/>
        <a:lstStyle/>
        <a:p>
          <a:pPr algn="ctr">
            <a:buNone/>
          </a:pPr>
          <a:r>
            <a:rPr lang="en-US" dirty="0"/>
            <a:t>How many rows do we have on the page?</a:t>
          </a:r>
        </a:p>
      </dgm:t>
    </dgm:pt>
    <dgm:pt modelId="{BE02D540-A17F-4BE7-AA08-93C8C1187E67}" type="parTrans" cxnId="{BFBD3E09-E4FD-47A2-B48E-CD5659F4F18C}">
      <dgm:prSet/>
      <dgm:spPr/>
      <dgm:t>
        <a:bodyPr/>
        <a:lstStyle/>
        <a:p>
          <a:endParaRPr lang="en-US"/>
        </a:p>
      </dgm:t>
    </dgm:pt>
    <dgm:pt modelId="{B3B6B67D-FBB8-4808-99F3-71E69E7AEDCA}" type="sibTrans" cxnId="{BFBD3E09-E4FD-47A2-B48E-CD5659F4F18C}">
      <dgm:prSet/>
      <dgm:spPr/>
      <dgm:t>
        <a:bodyPr/>
        <a:lstStyle/>
        <a:p>
          <a:endParaRPr lang="en-US"/>
        </a:p>
      </dgm:t>
    </dgm:pt>
    <dgm:pt modelId="{F59417A8-D152-EC4E-B35D-DA3BB0A4229B}" type="pres">
      <dgm:prSet presAssocID="{4DD7EF3A-07B0-4AEF-A3AC-6D973327C927}" presName="Name0" presStyleCnt="0">
        <dgm:presLayoutVars>
          <dgm:dir/>
          <dgm:animLvl val="lvl"/>
          <dgm:resizeHandles val="exact"/>
        </dgm:presLayoutVars>
      </dgm:prSet>
      <dgm:spPr/>
    </dgm:pt>
    <dgm:pt modelId="{779BFB0A-548D-A844-9E4D-5F5B0ACECC2D}" type="pres">
      <dgm:prSet presAssocID="{43DDE402-BF32-4BC9-9F49-83A1A4C8A2D8}" presName="composite" presStyleCnt="0"/>
      <dgm:spPr/>
    </dgm:pt>
    <dgm:pt modelId="{A411BF57-FFE6-9C45-B9C2-97383664C693}" type="pres">
      <dgm:prSet presAssocID="{43DDE402-BF32-4BC9-9F49-83A1A4C8A2D8}" presName="parTx" presStyleLbl="alignNode1" presStyleIdx="0" presStyleCnt="2">
        <dgm:presLayoutVars>
          <dgm:chMax val="0"/>
          <dgm:chPref val="0"/>
          <dgm:bulletEnabled val="1"/>
        </dgm:presLayoutVars>
      </dgm:prSet>
      <dgm:spPr/>
    </dgm:pt>
    <dgm:pt modelId="{D612DB23-F133-C24F-A3CD-BCEED02950C7}" type="pres">
      <dgm:prSet presAssocID="{43DDE402-BF32-4BC9-9F49-83A1A4C8A2D8}" presName="desTx" presStyleLbl="alignAccFollowNode1" presStyleIdx="0" presStyleCnt="2">
        <dgm:presLayoutVars>
          <dgm:bulletEnabled val="1"/>
        </dgm:presLayoutVars>
      </dgm:prSet>
      <dgm:spPr/>
    </dgm:pt>
    <dgm:pt modelId="{83928E4B-B588-ED4D-B618-4A0C4FB33F80}" type="pres">
      <dgm:prSet presAssocID="{65AE8A84-0D29-4E3F-B144-40596B18F72F}" presName="space" presStyleCnt="0"/>
      <dgm:spPr/>
    </dgm:pt>
    <dgm:pt modelId="{68304439-E307-2244-894E-D28EF1C2578D}" type="pres">
      <dgm:prSet presAssocID="{948E18C3-9839-4F0C-83CE-57DAEC20BA70}" presName="composite" presStyleCnt="0"/>
      <dgm:spPr/>
    </dgm:pt>
    <dgm:pt modelId="{DC59124D-8519-6449-9646-B3BB90C01783}" type="pres">
      <dgm:prSet presAssocID="{948E18C3-9839-4F0C-83CE-57DAEC20BA70}" presName="parTx" presStyleLbl="alignNode1" presStyleIdx="1" presStyleCnt="2">
        <dgm:presLayoutVars>
          <dgm:chMax val="0"/>
          <dgm:chPref val="0"/>
          <dgm:bulletEnabled val="1"/>
        </dgm:presLayoutVars>
      </dgm:prSet>
      <dgm:spPr/>
    </dgm:pt>
    <dgm:pt modelId="{71EB16E0-3783-4C4E-AB93-D3D3EA20A998}" type="pres">
      <dgm:prSet presAssocID="{948E18C3-9839-4F0C-83CE-57DAEC20BA70}" presName="desTx" presStyleLbl="alignAccFollowNode1" presStyleIdx="1" presStyleCnt="2">
        <dgm:presLayoutVars>
          <dgm:bulletEnabled val="1"/>
        </dgm:presLayoutVars>
      </dgm:prSet>
      <dgm:spPr/>
    </dgm:pt>
  </dgm:ptLst>
  <dgm:cxnLst>
    <dgm:cxn modelId="{BFBD3E09-E4FD-47A2-B48E-CD5659F4F18C}" srcId="{948E18C3-9839-4F0C-83CE-57DAEC20BA70}" destId="{7F85A617-6326-419C-83CF-38473AE68077}" srcOrd="0" destOrd="0" parTransId="{BE02D540-A17F-4BE7-AA08-93C8C1187E67}" sibTransId="{B3B6B67D-FBB8-4808-99F3-71E69E7AEDCA}"/>
    <dgm:cxn modelId="{895FEE10-F80C-B443-8BAC-CC647820D9A9}" type="presOf" srcId="{4DD7EF3A-07B0-4AEF-A3AC-6D973327C927}" destId="{F59417A8-D152-EC4E-B35D-DA3BB0A4229B}" srcOrd="0" destOrd="0" presId="urn:microsoft.com/office/officeart/2005/8/layout/hList1"/>
    <dgm:cxn modelId="{643A343D-7A74-5D48-ACCD-E9E526E242AC}" type="presOf" srcId="{7F85A617-6326-419C-83CF-38473AE68077}" destId="{71EB16E0-3783-4C4E-AB93-D3D3EA20A998}" srcOrd="0" destOrd="0" presId="urn:microsoft.com/office/officeart/2005/8/layout/hList1"/>
    <dgm:cxn modelId="{5187FC5C-96DE-7F4C-BAA9-5FD41E11FF19}" type="presOf" srcId="{43DDE402-BF32-4BC9-9F49-83A1A4C8A2D8}" destId="{A411BF57-FFE6-9C45-B9C2-97383664C693}" srcOrd="0" destOrd="0" presId="urn:microsoft.com/office/officeart/2005/8/layout/hList1"/>
    <dgm:cxn modelId="{9D88758E-5716-4D74-9C92-B7144FB937DE}" srcId="{4DD7EF3A-07B0-4AEF-A3AC-6D973327C927}" destId="{43DDE402-BF32-4BC9-9F49-83A1A4C8A2D8}" srcOrd="0" destOrd="0" parTransId="{5B41B085-24D6-42F3-B082-5D65774C4F06}" sibTransId="{65AE8A84-0D29-4E3F-B144-40596B18F72F}"/>
    <dgm:cxn modelId="{12F907B1-34CB-49EE-A48E-9C2F5BDC38AC}" srcId="{4DD7EF3A-07B0-4AEF-A3AC-6D973327C927}" destId="{948E18C3-9839-4F0C-83CE-57DAEC20BA70}" srcOrd="1" destOrd="0" parTransId="{7A837C82-CAB3-498E-AF19-3ACC5B7E5C3D}" sibTransId="{48E4F424-7EC1-45AD-94E4-ABE5ED1BC791}"/>
    <dgm:cxn modelId="{8E0FACB5-44B5-C849-8C39-B49C2730AD2F}" type="presOf" srcId="{4CBD14B4-D3F9-4FFE-872E-3961E6A15C16}" destId="{D612DB23-F133-C24F-A3CD-BCEED02950C7}" srcOrd="0" destOrd="0" presId="urn:microsoft.com/office/officeart/2005/8/layout/hList1"/>
    <dgm:cxn modelId="{E45519C2-DE66-9545-BBA0-D6237CD3F1E5}" type="presOf" srcId="{948E18C3-9839-4F0C-83CE-57DAEC20BA70}" destId="{DC59124D-8519-6449-9646-B3BB90C01783}" srcOrd="0" destOrd="0" presId="urn:microsoft.com/office/officeart/2005/8/layout/hList1"/>
    <dgm:cxn modelId="{85519FD1-41F7-4DCF-A9C2-A31C4E5A78B3}" srcId="{43DDE402-BF32-4BC9-9F49-83A1A4C8A2D8}" destId="{4CBD14B4-D3F9-4FFE-872E-3961E6A15C16}" srcOrd="0" destOrd="0" parTransId="{10772409-C77F-4921-B651-24C6E7B2687D}" sibTransId="{7A329230-6025-4D55-98AA-5485E61679FA}"/>
    <dgm:cxn modelId="{7D9821FE-8382-494F-A704-9FED8B07B541}" type="presParOf" srcId="{F59417A8-D152-EC4E-B35D-DA3BB0A4229B}" destId="{779BFB0A-548D-A844-9E4D-5F5B0ACECC2D}" srcOrd="0" destOrd="0" presId="urn:microsoft.com/office/officeart/2005/8/layout/hList1"/>
    <dgm:cxn modelId="{471B1075-066E-DF45-B65F-9BA63B5C3F4D}" type="presParOf" srcId="{779BFB0A-548D-A844-9E4D-5F5B0ACECC2D}" destId="{A411BF57-FFE6-9C45-B9C2-97383664C693}" srcOrd="0" destOrd="0" presId="urn:microsoft.com/office/officeart/2005/8/layout/hList1"/>
    <dgm:cxn modelId="{F4A275E3-FC76-2E4A-99C9-CA8C0661142F}" type="presParOf" srcId="{779BFB0A-548D-A844-9E4D-5F5B0ACECC2D}" destId="{D612DB23-F133-C24F-A3CD-BCEED02950C7}" srcOrd="1" destOrd="0" presId="urn:microsoft.com/office/officeart/2005/8/layout/hList1"/>
    <dgm:cxn modelId="{E3D58550-2605-BC4F-B27E-F7B238DB68D6}" type="presParOf" srcId="{F59417A8-D152-EC4E-B35D-DA3BB0A4229B}" destId="{83928E4B-B588-ED4D-B618-4A0C4FB33F80}" srcOrd="1" destOrd="0" presId="urn:microsoft.com/office/officeart/2005/8/layout/hList1"/>
    <dgm:cxn modelId="{13925660-63A1-9447-9954-E32871C508ED}" type="presParOf" srcId="{F59417A8-D152-EC4E-B35D-DA3BB0A4229B}" destId="{68304439-E307-2244-894E-D28EF1C2578D}" srcOrd="2" destOrd="0" presId="urn:microsoft.com/office/officeart/2005/8/layout/hList1"/>
    <dgm:cxn modelId="{CD6CA1E6-D2F5-3648-8ADD-540D8A6D7BD0}" type="presParOf" srcId="{68304439-E307-2244-894E-D28EF1C2578D}" destId="{DC59124D-8519-6449-9646-B3BB90C01783}" srcOrd="0" destOrd="0" presId="urn:microsoft.com/office/officeart/2005/8/layout/hList1"/>
    <dgm:cxn modelId="{0B04C632-46FF-684C-A02A-4AB8D1C88376}" type="presParOf" srcId="{68304439-E307-2244-894E-D28EF1C2578D}" destId="{71EB16E0-3783-4C4E-AB93-D3D3EA20A99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71125E-D8CB-6741-AD16-19F6A02B7623}">
      <dsp:nvSpPr>
        <dsp:cNvPr id="0" name=""/>
        <dsp:cNvSpPr/>
      </dsp:nvSpPr>
      <dsp:spPr>
        <a:xfrm>
          <a:off x="738308" y="2276"/>
          <a:ext cx="4784483" cy="1459267"/>
        </a:xfrm>
        <a:prstGeom prst="rect">
          <a:avLst/>
        </a:prstGeom>
        <a:gradFill rotWithShape="0">
          <a:gsLst>
            <a:gs pos="0">
              <a:schemeClr val="accent5">
                <a:hueOff val="0"/>
                <a:satOff val="0"/>
                <a:lumOff val="0"/>
                <a:alphaOff val="0"/>
                <a:tint val="60000"/>
                <a:satMod val="100000"/>
                <a:lumMod val="110000"/>
              </a:schemeClr>
            </a:gs>
            <a:gs pos="100000">
              <a:schemeClr val="accent5">
                <a:hueOff val="0"/>
                <a:satOff val="0"/>
                <a:lumOff val="0"/>
                <a:alphaOff val="0"/>
                <a:tint val="70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b="1" kern="1200"/>
            <a:t>data∙base∙ol∙o∙gy</a:t>
          </a:r>
          <a:endParaRPr lang="en-US" sz="3000" kern="1200"/>
        </a:p>
      </dsp:txBody>
      <dsp:txXfrm>
        <a:off x="738308" y="2276"/>
        <a:ext cx="4784483" cy="1459267"/>
      </dsp:txXfrm>
    </dsp:sp>
    <dsp:sp modelId="{A0B0E97C-ACC7-B143-956D-F1EC168E1CE4}">
      <dsp:nvSpPr>
        <dsp:cNvPr id="0" name=""/>
        <dsp:cNvSpPr/>
      </dsp:nvSpPr>
      <dsp:spPr>
        <a:xfrm>
          <a:off x="738308" y="2059603"/>
          <a:ext cx="4784483" cy="1459267"/>
        </a:xfrm>
        <a:prstGeom prst="rect">
          <a:avLst/>
        </a:prstGeom>
        <a:gradFill rotWithShape="0">
          <a:gsLst>
            <a:gs pos="0">
              <a:schemeClr val="accent5">
                <a:hueOff val="0"/>
                <a:satOff val="0"/>
                <a:lumOff val="0"/>
                <a:alphaOff val="0"/>
                <a:tint val="60000"/>
                <a:satMod val="100000"/>
                <a:lumMod val="110000"/>
              </a:schemeClr>
            </a:gs>
            <a:gs pos="100000">
              <a:schemeClr val="accent5">
                <a:hueOff val="0"/>
                <a:satOff val="0"/>
                <a:lumOff val="0"/>
                <a:alphaOff val="0"/>
                <a:tint val="70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i="1" kern="1200"/>
            <a:t>noun</a:t>
          </a:r>
          <a:endParaRPr lang="en-US" sz="3000" kern="1200"/>
        </a:p>
      </dsp:txBody>
      <dsp:txXfrm>
        <a:off x="738308" y="2059603"/>
        <a:ext cx="4784483" cy="1459267"/>
      </dsp:txXfrm>
    </dsp:sp>
    <dsp:sp modelId="{E12089DD-6BCD-EB48-BFFC-FDC196176658}">
      <dsp:nvSpPr>
        <dsp:cNvPr id="0" name=""/>
        <dsp:cNvSpPr/>
      </dsp:nvSpPr>
      <dsp:spPr>
        <a:xfrm>
          <a:off x="738308" y="4116931"/>
          <a:ext cx="4784483" cy="1459267"/>
        </a:xfrm>
        <a:prstGeom prst="rect">
          <a:avLst/>
        </a:prstGeom>
        <a:gradFill rotWithShape="0">
          <a:gsLst>
            <a:gs pos="0">
              <a:schemeClr val="accent5">
                <a:hueOff val="0"/>
                <a:satOff val="0"/>
                <a:lumOff val="0"/>
                <a:alphaOff val="0"/>
                <a:tint val="60000"/>
                <a:satMod val="100000"/>
                <a:lumMod val="110000"/>
              </a:schemeClr>
            </a:gs>
            <a:gs pos="100000">
              <a:schemeClr val="accent5">
                <a:hueOff val="0"/>
                <a:satOff val="0"/>
                <a:lumOff val="0"/>
                <a:alphaOff val="0"/>
                <a:tint val="70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the science concerned with the study of databases and their structures.  </a:t>
          </a:r>
        </a:p>
      </dsp:txBody>
      <dsp:txXfrm>
        <a:off x="738308" y="4116931"/>
        <a:ext cx="4784483" cy="14592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9F900B-788B-CE47-ACFD-5DAC20D87211}">
      <dsp:nvSpPr>
        <dsp:cNvPr id="0" name=""/>
        <dsp:cNvSpPr/>
      </dsp:nvSpPr>
      <dsp:spPr>
        <a:xfrm>
          <a:off x="0" y="0"/>
          <a:ext cx="5321935" cy="1673542"/>
        </a:xfrm>
        <a:prstGeom prst="roundRect">
          <a:avLst>
            <a:gd name="adj" fmla="val 10000"/>
          </a:avLst>
        </a:prstGeom>
        <a:gradFill rotWithShape="0">
          <a:gsLst>
            <a:gs pos="0">
              <a:schemeClr val="dk2">
                <a:hueOff val="0"/>
                <a:satOff val="0"/>
                <a:lumOff val="0"/>
                <a:alphaOff val="0"/>
                <a:tint val="94000"/>
                <a:satMod val="103000"/>
                <a:lumMod val="102000"/>
              </a:schemeClr>
            </a:gs>
            <a:gs pos="50000">
              <a:schemeClr val="dk2">
                <a:hueOff val="0"/>
                <a:satOff val="0"/>
                <a:lumOff val="0"/>
                <a:alphaOff val="0"/>
                <a:shade val="100000"/>
                <a:satMod val="110000"/>
                <a:lumMod val="100000"/>
              </a:schemeClr>
            </a:gs>
            <a:gs pos="100000">
              <a:schemeClr val="dk2">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Records = Rows = Slots</a:t>
          </a:r>
        </a:p>
      </dsp:txBody>
      <dsp:txXfrm>
        <a:off x="49016" y="49016"/>
        <a:ext cx="3516052" cy="1575510"/>
      </dsp:txXfrm>
    </dsp:sp>
    <dsp:sp modelId="{C5046509-69F0-0946-BF2E-FC9324571BA9}">
      <dsp:nvSpPr>
        <dsp:cNvPr id="0" name=""/>
        <dsp:cNvSpPr/>
      </dsp:nvSpPr>
      <dsp:spPr>
        <a:xfrm>
          <a:off x="469582" y="1952466"/>
          <a:ext cx="5321935" cy="1673542"/>
        </a:xfrm>
        <a:prstGeom prst="roundRect">
          <a:avLst>
            <a:gd name="adj" fmla="val 10000"/>
          </a:avLst>
        </a:prstGeom>
        <a:gradFill rotWithShape="0">
          <a:gsLst>
            <a:gs pos="0">
              <a:schemeClr val="dk2">
                <a:hueOff val="0"/>
                <a:satOff val="0"/>
                <a:lumOff val="0"/>
                <a:alphaOff val="0"/>
                <a:tint val="94000"/>
                <a:satMod val="103000"/>
                <a:lumMod val="102000"/>
              </a:schemeClr>
            </a:gs>
            <a:gs pos="50000">
              <a:schemeClr val="dk2">
                <a:hueOff val="0"/>
                <a:satOff val="0"/>
                <a:lumOff val="0"/>
                <a:alphaOff val="0"/>
                <a:shade val="100000"/>
                <a:satMod val="110000"/>
                <a:lumMod val="100000"/>
              </a:schemeClr>
            </a:gs>
            <a:gs pos="100000">
              <a:schemeClr val="dk2">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Records live in Pages</a:t>
          </a:r>
        </a:p>
      </dsp:txBody>
      <dsp:txXfrm>
        <a:off x="518598" y="2001482"/>
        <a:ext cx="3666517" cy="1575510"/>
      </dsp:txXfrm>
    </dsp:sp>
    <dsp:sp modelId="{08E5EBE6-E59A-004A-9D91-A88A2D3A6703}">
      <dsp:nvSpPr>
        <dsp:cNvPr id="0" name=""/>
        <dsp:cNvSpPr/>
      </dsp:nvSpPr>
      <dsp:spPr>
        <a:xfrm>
          <a:off x="939164" y="3904932"/>
          <a:ext cx="5321935" cy="1673542"/>
        </a:xfrm>
        <a:prstGeom prst="roundRect">
          <a:avLst>
            <a:gd name="adj" fmla="val 10000"/>
          </a:avLst>
        </a:prstGeom>
        <a:gradFill rotWithShape="0">
          <a:gsLst>
            <a:gs pos="0">
              <a:schemeClr val="dk2">
                <a:hueOff val="0"/>
                <a:satOff val="0"/>
                <a:lumOff val="0"/>
                <a:alphaOff val="0"/>
                <a:tint val="94000"/>
                <a:satMod val="103000"/>
                <a:lumMod val="102000"/>
              </a:schemeClr>
            </a:gs>
            <a:gs pos="50000">
              <a:schemeClr val="dk2">
                <a:hueOff val="0"/>
                <a:satOff val="0"/>
                <a:lumOff val="0"/>
                <a:alphaOff val="0"/>
                <a:shade val="100000"/>
                <a:satMod val="110000"/>
                <a:lumMod val="100000"/>
              </a:schemeClr>
            </a:gs>
            <a:gs pos="100000">
              <a:schemeClr val="dk2">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Groups of 8 pages is an Extent</a:t>
          </a:r>
        </a:p>
      </dsp:txBody>
      <dsp:txXfrm>
        <a:off x="988180" y="3953948"/>
        <a:ext cx="3666517" cy="1575510"/>
      </dsp:txXfrm>
    </dsp:sp>
    <dsp:sp modelId="{E8B9C823-5FCE-2645-95DD-D345CEF34DFC}">
      <dsp:nvSpPr>
        <dsp:cNvPr id="0" name=""/>
        <dsp:cNvSpPr/>
      </dsp:nvSpPr>
      <dsp:spPr>
        <a:xfrm>
          <a:off x="4234132" y="1269103"/>
          <a:ext cx="1087802" cy="1087802"/>
        </a:xfrm>
        <a:prstGeom prst="downArrow">
          <a:avLst>
            <a:gd name="adj1" fmla="val 55000"/>
            <a:gd name="adj2" fmla="val 45000"/>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478887" y="1269103"/>
        <a:ext cx="598292" cy="818571"/>
      </dsp:txXfrm>
    </dsp:sp>
    <dsp:sp modelId="{E0F5DE39-639A-D943-866B-BF48FEB0B3C5}">
      <dsp:nvSpPr>
        <dsp:cNvPr id="0" name=""/>
        <dsp:cNvSpPr/>
      </dsp:nvSpPr>
      <dsp:spPr>
        <a:xfrm>
          <a:off x="4703714" y="3210412"/>
          <a:ext cx="1087802" cy="1087802"/>
        </a:xfrm>
        <a:prstGeom prst="downArrow">
          <a:avLst>
            <a:gd name="adj1" fmla="val 55000"/>
            <a:gd name="adj2" fmla="val 45000"/>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948469" y="3210412"/>
        <a:ext cx="598292" cy="8185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0C63FF-DF37-174B-A24B-432FA9911BFE}">
      <dsp:nvSpPr>
        <dsp:cNvPr id="0" name=""/>
        <dsp:cNvSpPr/>
      </dsp:nvSpPr>
      <dsp:spPr>
        <a:xfrm>
          <a:off x="0" y="1394618"/>
          <a:ext cx="6261100" cy="2789237"/>
        </a:xfrm>
        <a:prstGeom prst="roundRect">
          <a:avLst>
            <a:gd name="adj" fmla="val 10000"/>
          </a:avLst>
        </a:prstGeom>
        <a:gradFill rotWithShape="0">
          <a:gsLst>
            <a:gs pos="0">
              <a:schemeClr val="dk2">
                <a:hueOff val="0"/>
                <a:satOff val="0"/>
                <a:lumOff val="0"/>
                <a:alphaOff val="0"/>
                <a:tint val="94000"/>
                <a:satMod val="103000"/>
                <a:lumMod val="102000"/>
              </a:schemeClr>
            </a:gs>
            <a:gs pos="50000">
              <a:schemeClr val="dk2">
                <a:hueOff val="0"/>
                <a:satOff val="0"/>
                <a:lumOff val="0"/>
                <a:alphaOff val="0"/>
                <a:shade val="100000"/>
                <a:satMod val="110000"/>
                <a:lumMod val="100000"/>
              </a:schemeClr>
            </a:gs>
            <a:gs pos="100000">
              <a:schemeClr val="dk2">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Records = Rows = Slots</a:t>
          </a:r>
        </a:p>
      </dsp:txBody>
      <dsp:txXfrm>
        <a:off x="81694" y="1476312"/>
        <a:ext cx="6097712" cy="26258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C51111-B9A3-E543-85FF-082385F23F13}">
      <dsp:nvSpPr>
        <dsp:cNvPr id="0" name=""/>
        <dsp:cNvSpPr/>
      </dsp:nvSpPr>
      <dsp:spPr>
        <a:xfrm>
          <a:off x="3596517" y="375"/>
          <a:ext cx="4046081" cy="602015"/>
        </a:xfrm>
        <a:prstGeom prst="roundRect">
          <a:avLst/>
        </a:prstGeom>
        <a:gradFill rotWithShape="0">
          <a:gsLst>
            <a:gs pos="0">
              <a:schemeClr val="accent2">
                <a:hueOff val="0"/>
                <a:satOff val="0"/>
                <a:lumOff val="0"/>
                <a:alphaOff val="0"/>
                <a:tint val="94000"/>
                <a:satMod val="103000"/>
                <a:lumMod val="102000"/>
              </a:schemeClr>
            </a:gs>
            <a:gs pos="50000">
              <a:schemeClr val="accent2">
                <a:hueOff val="0"/>
                <a:satOff val="0"/>
                <a:lumOff val="0"/>
                <a:alphaOff val="0"/>
                <a:shade val="100000"/>
                <a:satMod val="110000"/>
                <a:lumMod val="100000"/>
              </a:schemeClr>
            </a:gs>
            <a:gs pos="100000">
              <a:schemeClr val="accent2">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a:t>Data</a:t>
          </a:r>
        </a:p>
      </dsp:txBody>
      <dsp:txXfrm>
        <a:off x="3625905" y="29763"/>
        <a:ext cx="3987305" cy="543239"/>
      </dsp:txXfrm>
    </dsp:sp>
    <dsp:sp modelId="{C5D88BCD-9320-9F4D-9917-52CCC2E35954}">
      <dsp:nvSpPr>
        <dsp:cNvPr id="0" name=""/>
        <dsp:cNvSpPr/>
      </dsp:nvSpPr>
      <dsp:spPr>
        <a:xfrm>
          <a:off x="3596517" y="632491"/>
          <a:ext cx="4046081" cy="602015"/>
        </a:xfrm>
        <a:prstGeom prst="roundRect">
          <a:avLst/>
        </a:prstGeom>
        <a:gradFill rotWithShape="0">
          <a:gsLst>
            <a:gs pos="0">
              <a:schemeClr val="accent2">
                <a:hueOff val="923720"/>
                <a:satOff val="-159"/>
                <a:lumOff val="-1634"/>
                <a:alphaOff val="0"/>
                <a:tint val="94000"/>
                <a:satMod val="103000"/>
                <a:lumMod val="102000"/>
              </a:schemeClr>
            </a:gs>
            <a:gs pos="50000">
              <a:schemeClr val="accent2">
                <a:hueOff val="923720"/>
                <a:satOff val="-159"/>
                <a:lumOff val="-1634"/>
                <a:alphaOff val="0"/>
                <a:shade val="100000"/>
                <a:satMod val="110000"/>
                <a:lumMod val="100000"/>
              </a:schemeClr>
            </a:gs>
            <a:gs pos="100000">
              <a:schemeClr val="accent2">
                <a:hueOff val="923720"/>
                <a:satOff val="-159"/>
                <a:lumOff val="-1634"/>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a:t>Forwarding</a:t>
          </a:r>
        </a:p>
      </dsp:txBody>
      <dsp:txXfrm>
        <a:off x="3625905" y="661879"/>
        <a:ext cx="3987305" cy="543239"/>
      </dsp:txXfrm>
    </dsp:sp>
    <dsp:sp modelId="{700D3D3C-9CED-6345-8683-0B6D0CF97456}">
      <dsp:nvSpPr>
        <dsp:cNvPr id="0" name=""/>
        <dsp:cNvSpPr/>
      </dsp:nvSpPr>
      <dsp:spPr>
        <a:xfrm>
          <a:off x="3596517" y="1264608"/>
          <a:ext cx="4046081" cy="602015"/>
        </a:xfrm>
        <a:prstGeom prst="roundRect">
          <a:avLst/>
        </a:prstGeom>
        <a:gradFill rotWithShape="0">
          <a:gsLst>
            <a:gs pos="0">
              <a:schemeClr val="accent2">
                <a:hueOff val="1847440"/>
                <a:satOff val="-318"/>
                <a:lumOff val="-3268"/>
                <a:alphaOff val="0"/>
                <a:tint val="94000"/>
                <a:satMod val="103000"/>
                <a:lumMod val="102000"/>
              </a:schemeClr>
            </a:gs>
            <a:gs pos="50000">
              <a:schemeClr val="accent2">
                <a:hueOff val="1847440"/>
                <a:satOff val="-318"/>
                <a:lumOff val="-3268"/>
                <a:alphaOff val="0"/>
                <a:shade val="100000"/>
                <a:satMod val="110000"/>
                <a:lumMod val="100000"/>
              </a:schemeClr>
            </a:gs>
            <a:gs pos="100000">
              <a:schemeClr val="accent2">
                <a:hueOff val="1847440"/>
                <a:satOff val="-318"/>
                <a:lumOff val="-3268"/>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a:t>Index</a:t>
          </a:r>
        </a:p>
      </dsp:txBody>
      <dsp:txXfrm>
        <a:off x="3625905" y="1293996"/>
        <a:ext cx="3987305" cy="543239"/>
      </dsp:txXfrm>
    </dsp:sp>
    <dsp:sp modelId="{61AC68F0-5CE7-A14A-8C56-3F1EF456D658}">
      <dsp:nvSpPr>
        <dsp:cNvPr id="0" name=""/>
        <dsp:cNvSpPr/>
      </dsp:nvSpPr>
      <dsp:spPr>
        <a:xfrm>
          <a:off x="3596517" y="1896724"/>
          <a:ext cx="4046081" cy="602015"/>
        </a:xfrm>
        <a:prstGeom prst="roundRect">
          <a:avLst/>
        </a:prstGeom>
        <a:gradFill rotWithShape="0">
          <a:gsLst>
            <a:gs pos="0">
              <a:schemeClr val="accent2">
                <a:hueOff val="2771159"/>
                <a:satOff val="-477"/>
                <a:lumOff val="-4902"/>
                <a:alphaOff val="0"/>
                <a:tint val="94000"/>
                <a:satMod val="103000"/>
                <a:lumMod val="102000"/>
              </a:schemeClr>
            </a:gs>
            <a:gs pos="50000">
              <a:schemeClr val="accent2">
                <a:hueOff val="2771159"/>
                <a:satOff val="-477"/>
                <a:lumOff val="-4902"/>
                <a:alphaOff val="0"/>
                <a:shade val="100000"/>
                <a:satMod val="110000"/>
                <a:lumMod val="100000"/>
              </a:schemeClr>
            </a:gs>
            <a:gs pos="100000">
              <a:schemeClr val="accent2">
                <a:hueOff val="2771159"/>
                <a:satOff val="-477"/>
                <a:lumOff val="-4902"/>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a:t>Versioned Records</a:t>
          </a:r>
        </a:p>
      </dsp:txBody>
      <dsp:txXfrm>
        <a:off x="3625905" y="1926112"/>
        <a:ext cx="3987305" cy="543239"/>
      </dsp:txXfrm>
    </dsp:sp>
    <dsp:sp modelId="{3FE5D0A5-05CF-0A49-A129-E8FD32FC95AA}">
      <dsp:nvSpPr>
        <dsp:cNvPr id="0" name=""/>
        <dsp:cNvSpPr/>
      </dsp:nvSpPr>
      <dsp:spPr>
        <a:xfrm>
          <a:off x="3596517" y="2528841"/>
          <a:ext cx="4046081" cy="602015"/>
        </a:xfrm>
        <a:prstGeom prst="roundRect">
          <a:avLst/>
        </a:prstGeom>
        <a:gradFill rotWithShape="0">
          <a:gsLst>
            <a:gs pos="0">
              <a:schemeClr val="accent2">
                <a:hueOff val="3694879"/>
                <a:satOff val="-635"/>
                <a:lumOff val="-6536"/>
                <a:alphaOff val="0"/>
                <a:tint val="94000"/>
                <a:satMod val="103000"/>
                <a:lumMod val="102000"/>
              </a:schemeClr>
            </a:gs>
            <a:gs pos="50000">
              <a:schemeClr val="accent2">
                <a:hueOff val="3694879"/>
                <a:satOff val="-635"/>
                <a:lumOff val="-6536"/>
                <a:alphaOff val="0"/>
                <a:shade val="100000"/>
                <a:satMod val="110000"/>
                <a:lumMod val="100000"/>
              </a:schemeClr>
            </a:gs>
            <a:gs pos="100000">
              <a:schemeClr val="accent2">
                <a:hueOff val="3694879"/>
                <a:satOff val="-635"/>
                <a:lumOff val="-6536"/>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Ghost Records</a:t>
          </a:r>
        </a:p>
      </dsp:txBody>
      <dsp:txXfrm>
        <a:off x="3625905" y="2558229"/>
        <a:ext cx="3987305" cy="543239"/>
      </dsp:txXfrm>
    </dsp:sp>
    <dsp:sp modelId="{93BC6C1B-DC08-9F49-9220-2B7D523953BF}">
      <dsp:nvSpPr>
        <dsp:cNvPr id="0" name=""/>
        <dsp:cNvSpPr/>
      </dsp:nvSpPr>
      <dsp:spPr>
        <a:xfrm>
          <a:off x="3596517" y="3160957"/>
          <a:ext cx="4046081" cy="602015"/>
        </a:xfrm>
        <a:prstGeom prst="roundRect">
          <a:avLst/>
        </a:prstGeom>
        <a:gradFill rotWithShape="0">
          <a:gsLst>
            <a:gs pos="0">
              <a:schemeClr val="accent2">
                <a:hueOff val="4618599"/>
                <a:satOff val="-794"/>
                <a:lumOff val="-8170"/>
                <a:alphaOff val="0"/>
                <a:tint val="94000"/>
                <a:satMod val="103000"/>
                <a:lumMod val="102000"/>
              </a:schemeClr>
            </a:gs>
            <a:gs pos="50000">
              <a:schemeClr val="accent2">
                <a:hueOff val="4618599"/>
                <a:satOff val="-794"/>
                <a:lumOff val="-8170"/>
                <a:alphaOff val="0"/>
                <a:shade val="100000"/>
                <a:satMod val="110000"/>
                <a:lumMod val="100000"/>
              </a:schemeClr>
            </a:gs>
            <a:gs pos="100000">
              <a:schemeClr val="accent2">
                <a:hueOff val="4618599"/>
                <a:satOff val="-794"/>
                <a:lumOff val="-817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a:t>Large Object (LOB)</a:t>
          </a:r>
        </a:p>
      </dsp:txBody>
      <dsp:txXfrm>
        <a:off x="3625905" y="3190345"/>
        <a:ext cx="3987305" cy="543239"/>
      </dsp:txXfrm>
    </dsp:sp>
    <dsp:sp modelId="{C160F9BD-E4BD-804C-B09C-53B5C92DBB14}">
      <dsp:nvSpPr>
        <dsp:cNvPr id="0" name=""/>
        <dsp:cNvSpPr/>
      </dsp:nvSpPr>
      <dsp:spPr>
        <a:xfrm>
          <a:off x="3596517" y="3793073"/>
          <a:ext cx="4046081" cy="602015"/>
        </a:xfrm>
        <a:prstGeom prst="roundRect">
          <a:avLst/>
        </a:prstGeom>
        <a:gradFill rotWithShape="0">
          <a:gsLst>
            <a:gs pos="0">
              <a:schemeClr val="accent2">
                <a:hueOff val="5542319"/>
                <a:satOff val="-953"/>
                <a:lumOff val="-9804"/>
                <a:alphaOff val="0"/>
                <a:tint val="94000"/>
                <a:satMod val="103000"/>
                <a:lumMod val="102000"/>
              </a:schemeClr>
            </a:gs>
            <a:gs pos="50000">
              <a:schemeClr val="accent2">
                <a:hueOff val="5542319"/>
                <a:satOff val="-953"/>
                <a:lumOff val="-9804"/>
                <a:alphaOff val="0"/>
                <a:shade val="100000"/>
                <a:satMod val="110000"/>
                <a:lumMod val="100000"/>
              </a:schemeClr>
            </a:gs>
            <a:gs pos="100000">
              <a:schemeClr val="accent2">
                <a:hueOff val="5542319"/>
                <a:satOff val="-953"/>
                <a:lumOff val="-9804"/>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a:t>And so on…</a:t>
          </a:r>
        </a:p>
      </dsp:txBody>
      <dsp:txXfrm>
        <a:off x="3625905" y="3822461"/>
        <a:ext cx="3987305" cy="5432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0EA363-AE00-C744-8A66-8D33D643BD25}">
      <dsp:nvSpPr>
        <dsp:cNvPr id="0" name=""/>
        <dsp:cNvSpPr/>
      </dsp:nvSpPr>
      <dsp:spPr>
        <a:xfrm>
          <a:off x="0" y="1394618"/>
          <a:ext cx="6261100" cy="2789237"/>
        </a:xfrm>
        <a:prstGeom prst="roundRect">
          <a:avLst>
            <a:gd name="adj" fmla="val 10000"/>
          </a:avLst>
        </a:prstGeom>
        <a:gradFill rotWithShape="0">
          <a:gsLst>
            <a:gs pos="0">
              <a:schemeClr val="dk2">
                <a:hueOff val="0"/>
                <a:satOff val="0"/>
                <a:lumOff val="0"/>
                <a:alphaOff val="0"/>
                <a:tint val="94000"/>
                <a:satMod val="103000"/>
                <a:lumMod val="102000"/>
              </a:schemeClr>
            </a:gs>
            <a:gs pos="50000">
              <a:schemeClr val="dk2">
                <a:hueOff val="0"/>
                <a:satOff val="0"/>
                <a:lumOff val="0"/>
                <a:alphaOff val="0"/>
                <a:shade val="100000"/>
                <a:satMod val="110000"/>
                <a:lumMod val="100000"/>
              </a:schemeClr>
            </a:gs>
            <a:gs pos="100000">
              <a:schemeClr val="dk2">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Records live in Pages</a:t>
          </a:r>
        </a:p>
      </dsp:txBody>
      <dsp:txXfrm>
        <a:off x="81694" y="1476312"/>
        <a:ext cx="6097712" cy="262584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681F90-CFBD-F940-8EC1-7B65403FDE6F}">
      <dsp:nvSpPr>
        <dsp:cNvPr id="0" name=""/>
        <dsp:cNvSpPr/>
      </dsp:nvSpPr>
      <dsp:spPr>
        <a:xfrm>
          <a:off x="3384" y="265199"/>
          <a:ext cx="3299960" cy="111127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kern="1200"/>
            <a:t>Single page size limit for data is 8060 bytes</a:t>
          </a:r>
        </a:p>
      </dsp:txBody>
      <dsp:txXfrm>
        <a:off x="3384" y="265199"/>
        <a:ext cx="3299960" cy="1111278"/>
      </dsp:txXfrm>
    </dsp:sp>
    <dsp:sp modelId="{8442E5D9-9562-734D-A725-18402C3DA0C2}">
      <dsp:nvSpPr>
        <dsp:cNvPr id="0" name=""/>
        <dsp:cNvSpPr/>
      </dsp:nvSpPr>
      <dsp:spPr>
        <a:xfrm>
          <a:off x="3384" y="1376478"/>
          <a:ext cx="3299960" cy="1957184"/>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a:t>No exceptions</a:t>
          </a:r>
        </a:p>
        <a:p>
          <a:pPr marL="228600" lvl="1" indent="-228600" algn="l" defTabSz="1022350">
            <a:lnSpc>
              <a:spcPct val="90000"/>
            </a:lnSpc>
            <a:spcBef>
              <a:spcPct val="0"/>
            </a:spcBef>
            <a:spcAft>
              <a:spcPct val="15000"/>
            </a:spcAft>
            <a:buChar char="•"/>
          </a:pPr>
          <a:r>
            <a:rPr lang="en-US" sz="2300" kern="1200" dirty="0"/>
            <a:t>Can store single record or multiple records</a:t>
          </a:r>
        </a:p>
        <a:p>
          <a:pPr marL="228600" lvl="1" indent="-228600" algn="l" defTabSz="1022350">
            <a:lnSpc>
              <a:spcPct val="90000"/>
            </a:lnSpc>
            <a:spcBef>
              <a:spcPct val="0"/>
            </a:spcBef>
            <a:spcAft>
              <a:spcPct val="15000"/>
            </a:spcAft>
            <a:buChar char="•"/>
          </a:pPr>
          <a:r>
            <a:rPr lang="en-US" sz="2300" kern="1200" dirty="0"/>
            <a:t>Off row storage</a:t>
          </a:r>
        </a:p>
      </dsp:txBody>
      <dsp:txXfrm>
        <a:off x="3384" y="1376478"/>
        <a:ext cx="3299960" cy="1957184"/>
      </dsp:txXfrm>
    </dsp:sp>
    <dsp:sp modelId="{44FCF924-0783-834A-A331-7FE588800389}">
      <dsp:nvSpPr>
        <dsp:cNvPr id="0" name=""/>
        <dsp:cNvSpPr/>
      </dsp:nvSpPr>
      <dsp:spPr>
        <a:xfrm>
          <a:off x="3765340" y="265199"/>
          <a:ext cx="3299960" cy="111127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kern="1200"/>
            <a:t>Slot Array</a:t>
          </a:r>
        </a:p>
      </dsp:txBody>
      <dsp:txXfrm>
        <a:off x="3765340" y="265199"/>
        <a:ext cx="3299960" cy="1111278"/>
      </dsp:txXfrm>
    </dsp:sp>
    <dsp:sp modelId="{094211BD-6CC9-F14F-9A72-7203AAA11F5F}">
      <dsp:nvSpPr>
        <dsp:cNvPr id="0" name=""/>
        <dsp:cNvSpPr/>
      </dsp:nvSpPr>
      <dsp:spPr>
        <a:xfrm>
          <a:off x="3765340" y="1376478"/>
          <a:ext cx="3299960" cy="1957184"/>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a:t>Stores the offsets to each row on the page</a:t>
          </a:r>
        </a:p>
        <a:p>
          <a:pPr marL="228600" lvl="1" indent="-228600" algn="l" defTabSz="1022350">
            <a:lnSpc>
              <a:spcPct val="90000"/>
            </a:lnSpc>
            <a:spcBef>
              <a:spcPct val="0"/>
            </a:spcBef>
            <a:spcAft>
              <a:spcPct val="15000"/>
            </a:spcAft>
            <a:buChar char="•"/>
          </a:pPr>
          <a:r>
            <a:rPr lang="en-US" sz="2300" kern="1200" dirty="0"/>
            <a:t>2 bytes per row</a:t>
          </a:r>
        </a:p>
      </dsp:txBody>
      <dsp:txXfrm>
        <a:off x="3765340" y="1376478"/>
        <a:ext cx="3299960" cy="1957184"/>
      </dsp:txXfrm>
    </dsp:sp>
    <dsp:sp modelId="{BF4F972C-355D-7949-BC19-D2F30B9EAE17}">
      <dsp:nvSpPr>
        <dsp:cNvPr id="0" name=""/>
        <dsp:cNvSpPr/>
      </dsp:nvSpPr>
      <dsp:spPr>
        <a:xfrm>
          <a:off x="7527295" y="265199"/>
          <a:ext cx="3299960" cy="111127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kern="1200"/>
            <a:t>The rows do not have to be stored in order physically on the page</a:t>
          </a:r>
        </a:p>
      </dsp:txBody>
      <dsp:txXfrm>
        <a:off x="7527295" y="265199"/>
        <a:ext cx="3299960" cy="1111278"/>
      </dsp:txXfrm>
    </dsp:sp>
    <dsp:sp modelId="{2ABD558B-7596-0D4A-A8AC-724F5C59A707}">
      <dsp:nvSpPr>
        <dsp:cNvPr id="0" name=""/>
        <dsp:cNvSpPr/>
      </dsp:nvSpPr>
      <dsp:spPr>
        <a:xfrm>
          <a:off x="7527295" y="1376478"/>
          <a:ext cx="3299960" cy="1957184"/>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a:t>The slot array offsets will stored in sorted order</a:t>
          </a:r>
        </a:p>
      </dsp:txBody>
      <dsp:txXfrm>
        <a:off x="7527295" y="1376478"/>
        <a:ext cx="3299960" cy="195718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3276E3-C631-2245-8048-DB5E499F8A9A}">
      <dsp:nvSpPr>
        <dsp:cNvPr id="0" name=""/>
        <dsp:cNvSpPr/>
      </dsp:nvSpPr>
      <dsp:spPr>
        <a:xfrm rot="5400000">
          <a:off x="6662635" y="-2588011"/>
          <a:ext cx="1404400" cy="6931610"/>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a:t>IE: Data records are stored on Data pages</a:t>
          </a:r>
        </a:p>
        <a:p>
          <a:pPr marL="171450" lvl="1" indent="-171450" algn="l" defTabSz="844550">
            <a:lnSpc>
              <a:spcPct val="90000"/>
            </a:lnSpc>
            <a:spcBef>
              <a:spcPct val="0"/>
            </a:spcBef>
            <a:spcAft>
              <a:spcPct val="15000"/>
            </a:spcAft>
            <a:buChar char="•"/>
          </a:pPr>
          <a:r>
            <a:rPr lang="en-US" sz="1900" kern="1200"/>
            <a:t>IE: Index records are stored on Index pages</a:t>
          </a:r>
        </a:p>
      </dsp:txBody>
      <dsp:txXfrm rot="-5400000">
        <a:off x="3899031" y="244150"/>
        <a:ext cx="6863053" cy="1267286"/>
      </dsp:txXfrm>
    </dsp:sp>
    <dsp:sp modelId="{857401A4-7EDF-9146-BD9D-46506617471B}">
      <dsp:nvSpPr>
        <dsp:cNvPr id="0" name=""/>
        <dsp:cNvSpPr/>
      </dsp:nvSpPr>
      <dsp:spPr>
        <a:xfrm>
          <a:off x="0" y="43"/>
          <a:ext cx="3899030" cy="1755500"/>
        </a:xfrm>
        <a:prstGeom prst="roundRect">
          <a:avLst/>
        </a:prstGeom>
        <a:gradFill rotWithShape="0">
          <a:gsLst>
            <a:gs pos="0">
              <a:schemeClr val="accent1">
                <a:hueOff val="0"/>
                <a:satOff val="0"/>
                <a:lumOff val="0"/>
                <a:alphaOff val="0"/>
                <a:tint val="94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Records are stored on the same type of pages</a:t>
          </a:r>
        </a:p>
      </dsp:txBody>
      <dsp:txXfrm>
        <a:off x="85696" y="85739"/>
        <a:ext cx="3727638" cy="1584108"/>
      </dsp:txXfrm>
    </dsp:sp>
    <dsp:sp modelId="{F2A8682A-F846-7645-85D6-BADA73445F23}">
      <dsp:nvSpPr>
        <dsp:cNvPr id="0" name=""/>
        <dsp:cNvSpPr/>
      </dsp:nvSpPr>
      <dsp:spPr>
        <a:xfrm rot="5400000">
          <a:off x="6662635" y="-744736"/>
          <a:ext cx="1404400" cy="6931610"/>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a:t>Page (1:9) (file:page#)</a:t>
          </a:r>
        </a:p>
        <a:p>
          <a:pPr marL="171450" lvl="1" indent="-171450" algn="l" defTabSz="844550">
            <a:lnSpc>
              <a:spcPct val="90000"/>
            </a:lnSpc>
            <a:spcBef>
              <a:spcPct val="0"/>
            </a:spcBef>
            <a:spcAft>
              <a:spcPct val="15000"/>
            </a:spcAft>
            <a:buChar char="•"/>
          </a:pPr>
          <a:r>
            <a:rPr lang="en-US" sz="1900" kern="1200"/>
            <a:t>Store metadata about the database</a:t>
          </a:r>
        </a:p>
        <a:p>
          <a:pPr marL="342900" lvl="2" indent="-171450" algn="l" defTabSz="844550">
            <a:lnSpc>
              <a:spcPct val="90000"/>
            </a:lnSpc>
            <a:spcBef>
              <a:spcPct val="0"/>
            </a:spcBef>
            <a:spcAft>
              <a:spcPct val="15000"/>
            </a:spcAft>
            <a:buChar char="•"/>
          </a:pPr>
          <a:r>
            <a:rPr lang="en-US" sz="1900" kern="1200"/>
            <a:t>Very critical page. </a:t>
          </a:r>
        </a:p>
        <a:p>
          <a:pPr marL="342900" lvl="2" indent="-171450" algn="l" defTabSz="844550">
            <a:lnSpc>
              <a:spcPct val="90000"/>
            </a:lnSpc>
            <a:spcBef>
              <a:spcPct val="0"/>
            </a:spcBef>
            <a:spcAft>
              <a:spcPct val="15000"/>
            </a:spcAft>
            <a:buChar char="•"/>
          </a:pPr>
          <a:r>
            <a:rPr lang="en-US" sz="1900" kern="1200"/>
            <a:t>If corrupt, restore is the only option</a:t>
          </a:r>
        </a:p>
      </dsp:txBody>
      <dsp:txXfrm rot="-5400000">
        <a:off x="3899031" y="2087425"/>
        <a:ext cx="6863053" cy="1267286"/>
      </dsp:txXfrm>
    </dsp:sp>
    <dsp:sp modelId="{153C3CF4-C6DB-D640-A462-80F1D95BB2B2}">
      <dsp:nvSpPr>
        <dsp:cNvPr id="0" name=""/>
        <dsp:cNvSpPr/>
      </dsp:nvSpPr>
      <dsp:spPr>
        <a:xfrm>
          <a:off x="0" y="1843319"/>
          <a:ext cx="3899030" cy="1755500"/>
        </a:xfrm>
        <a:prstGeom prst="roundRect">
          <a:avLst/>
        </a:prstGeom>
        <a:gradFill rotWithShape="0">
          <a:gsLst>
            <a:gs pos="0">
              <a:schemeClr val="accent1">
                <a:hueOff val="0"/>
                <a:satOff val="0"/>
                <a:lumOff val="0"/>
                <a:alphaOff val="0"/>
                <a:tint val="94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t>Boot page</a:t>
          </a:r>
        </a:p>
      </dsp:txBody>
      <dsp:txXfrm>
        <a:off x="85696" y="1929015"/>
        <a:ext cx="3727638" cy="158410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252D37-0DEB-0B4D-84FD-F8B041D2CE89}">
      <dsp:nvSpPr>
        <dsp:cNvPr id="0" name=""/>
        <dsp:cNvSpPr/>
      </dsp:nvSpPr>
      <dsp:spPr>
        <a:xfrm>
          <a:off x="0" y="1394618"/>
          <a:ext cx="6261100" cy="2789237"/>
        </a:xfrm>
        <a:prstGeom prst="roundRect">
          <a:avLst>
            <a:gd name="adj" fmla="val 10000"/>
          </a:avLst>
        </a:prstGeom>
        <a:gradFill rotWithShape="0">
          <a:gsLst>
            <a:gs pos="0">
              <a:schemeClr val="dk2">
                <a:hueOff val="0"/>
                <a:satOff val="0"/>
                <a:lumOff val="0"/>
                <a:alphaOff val="0"/>
                <a:tint val="94000"/>
                <a:satMod val="103000"/>
                <a:lumMod val="102000"/>
              </a:schemeClr>
            </a:gs>
            <a:gs pos="50000">
              <a:schemeClr val="dk2">
                <a:hueOff val="0"/>
                <a:satOff val="0"/>
                <a:lumOff val="0"/>
                <a:alphaOff val="0"/>
                <a:shade val="100000"/>
                <a:satMod val="110000"/>
                <a:lumMod val="100000"/>
              </a:schemeClr>
            </a:gs>
            <a:gs pos="100000">
              <a:schemeClr val="dk2">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5500" kern="1200" dirty="0"/>
            <a:t>Groups of 8 pages is an Extent</a:t>
          </a:r>
        </a:p>
      </dsp:txBody>
      <dsp:txXfrm>
        <a:off x="81694" y="1476312"/>
        <a:ext cx="6097712" cy="262584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11BF57-FFE6-9C45-B9C2-97383664C693}">
      <dsp:nvSpPr>
        <dsp:cNvPr id="0" name=""/>
        <dsp:cNvSpPr/>
      </dsp:nvSpPr>
      <dsp:spPr>
        <a:xfrm>
          <a:off x="52" y="29390"/>
          <a:ext cx="5060997" cy="1238400"/>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305816" tIns="174752" rIns="305816" bIns="174752" numCol="1" spcCol="1270" anchor="ctr" anchorCtr="0">
          <a:noAutofit/>
        </a:bodyPr>
        <a:lstStyle/>
        <a:p>
          <a:pPr marL="0" lvl="0" indent="0" algn="ctr" defTabSz="1911350">
            <a:lnSpc>
              <a:spcPct val="90000"/>
            </a:lnSpc>
            <a:spcBef>
              <a:spcPct val="0"/>
            </a:spcBef>
            <a:spcAft>
              <a:spcPct val="35000"/>
            </a:spcAft>
            <a:buNone/>
          </a:pPr>
          <a:r>
            <a:rPr lang="en-US" sz="4300" kern="1200"/>
            <a:t>Row Density</a:t>
          </a:r>
        </a:p>
      </dsp:txBody>
      <dsp:txXfrm>
        <a:off x="52" y="29390"/>
        <a:ext cx="5060997" cy="1238400"/>
      </dsp:txXfrm>
    </dsp:sp>
    <dsp:sp modelId="{D612DB23-F133-C24F-A3CD-BCEED02950C7}">
      <dsp:nvSpPr>
        <dsp:cNvPr id="0" name=""/>
        <dsp:cNvSpPr/>
      </dsp:nvSpPr>
      <dsp:spPr>
        <a:xfrm>
          <a:off x="52" y="1267790"/>
          <a:ext cx="5060997" cy="2301682"/>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9362" tIns="229362" rIns="305816" bIns="344043" numCol="1" spcCol="1270" anchor="t" anchorCtr="0">
          <a:noAutofit/>
        </a:bodyPr>
        <a:lstStyle/>
        <a:p>
          <a:pPr marL="285750" lvl="1" indent="-285750" algn="ctr" defTabSz="1911350">
            <a:lnSpc>
              <a:spcPct val="90000"/>
            </a:lnSpc>
            <a:spcBef>
              <a:spcPct val="0"/>
            </a:spcBef>
            <a:spcAft>
              <a:spcPct val="15000"/>
            </a:spcAft>
            <a:buNone/>
          </a:pPr>
          <a:r>
            <a:rPr lang="en-US" sz="4300" kern="1200" dirty="0"/>
            <a:t>How much data do we have in the row?</a:t>
          </a:r>
        </a:p>
      </dsp:txBody>
      <dsp:txXfrm>
        <a:off x="52" y="1267790"/>
        <a:ext cx="5060997" cy="2301682"/>
      </dsp:txXfrm>
    </dsp:sp>
    <dsp:sp modelId="{DC59124D-8519-6449-9646-B3BB90C01783}">
      <dsp:nvSpPr>
        <dsp:cNvPr id="0" name=""/>
        <dsp:cNvSpPr/>
      </dsp:nvSpPr>
      <dsp:spPr>
        <a:xfrm>
          <a:off x="5769590" y="29390"/>
          <a:ext cx="5060997" cy="1238400"/>
        </a:xfrm>
        <a:prstGeom prst="rect">
          <a:avLst/>
        </a:prstGeom>
        <a:solidFill>
          <a:schemeClr val="accent5">
            <a:hueOff val="-16063984"/>
            <a:satOff val="2870"/>
            <a:lumOff val="-6275"/>
            <a:alphaOff val="0"/>
          </a:schemeClr>
        </a:solidFill>
        <a:ln w="12700" cap="flat" cmpd="sng" algn="ctr">
          <a:solidFill>
            <a:schemeClr val="accent5">
              <a:hueOff val="-16063984"/>
              <a:satOff val="2870"/>
              <a:lumOff val="-6275"/>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305816" tIns="174752" rIns="305816" bIns="174752" numCol="1" spcCol="1270" anchor="ctr" anchorCtr="0">
          <a:noAutofit/>
        </a:bodyPr>
        <a:lstStyle/>
        <a:p>
          <a:pPr marL="0" lvl="0" indent="0" algn="ctr" defTabSz="1911350">
            <a:lnSpc>
              <a:spcPct val="90000"/>
            </a:lnSpc>
            <a:spcBef>
              <a:spcPct val="0"/>
            </a:spcBef>
            <a:spcAft>
              <a:spcPct val="35000"/>
            </a:spcAft>
            <a:buNone/>
          </a:pPr>
          <a:r>
            <a:rPr lang="en-US" sz="4300" kern="1200"/>
            <a:t>Page Density</a:t>
          </a:r>
        </a:p>
      </dsp:txBody>
      <dsp:txXfrm>
        <a:off x="5769590" y="29390"/>
        <a:ext cx="5060997" cy="1238400"/>
      </dsp:txXfrm>
    </dsp:sp>
    <dsp:sp modelId="{71EB16E0-3783-4C4E-AB93-D3D3EA20A998}">
      <dsp:nvSpPr>
        <dsp:cNvPr id="0" name=""/>
        <dsp:cNvSpPr/>
      </dsp:nvSpPr>
      <dsp:spPr>
        <a:xfrm>
          <a:off x="5769590" y="1267790"/>
          <a:ext cx="5060997" cy="2301682"/>
        </a:xfrm>
        <a:prstGeom prst="rect">
          <a:avLst/>
        </a:prstGeom>
        <a:solidFill>
          <a:schemeClr val="accent5">
            <a:tint val="40000"/>
            <a:alpha val="90000"/>
            <a:hueOff val="-16106327"/>
            <a:satOff val="2911"/>
            <a:lumOff val="-1019"/>
            <a:alphaOff val="0"/>
          </a:schemeClr>
        </a:solidFill>
        <a:ln w="12700" cap="flat" cmpd="sng" algn="ctr">
          <a:solidFill>
            <a:schemeClr val="accent5">
              <a:tint val="40000"/>
              <a:alpha val="90000"/>
              <a:hueOff val="-16106327"/>
              <a:satOff val="2911"/>
              <a:lumOff val="-101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9362" tIns="229362" rIns="305816" bIns="344043" numCol="1" spcCol="1270" anchor="t" anchorCtr="0">
          <a:noAutofit/>
        </a:bodyPr>
        <a:lstStyle/>
        <a:p>
          <a:pPr marL="285750" lvl="1" indent="-285750" algn="ctr" defTabSz="1911350">
            <a:lnSpc>
              <a:spcPct val="90000"/>
            </a:lnSpc>
            <a:spcBef>
              <a:spcPct val="0"/>
            </a:spcBef>
            <a:spcAft>
              <a:spcPct val="15000"/>
            </a:spcAft>
            <a:buNone/>
          </a:pPr>
          <a:r>
            <a:rPr lang="en-US" sz="4300" kern="1200" dirty="0"/>
            <a:t>How many rows do we have on the page?</a:t>
          </a:r>
        </a:p>
      </dsp:txBody>
      <dsp:txXfrm>
        <a:off x="5769590" y="1267790"/>
        <a:ext cx="5060997" cy="2301682"/>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527412-5797-2C40-9221-DD712DF0DCE5}" type="datetimeFigureOut">
              <a:rPr lang="en-US" smtClean="0"/>
              <a:t>3/1/19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C41B91-15B3-FB4F-A333-48838D556514}" type="slidenum">
              <a:rPr lang="en-US" smtClean="0"/>
              <a:t>‹#›</a:t>
            </a:fld>
            <a:endParaRPr lang="en-US"/>
          </a:p>
        </p:txBody>
      </p:sp>
    </p:spTree>
    <p:extLst>
      <p:ext uri="{BB962C8B-B14F-4D97-AF65-F5344CB8AC3E}">
        <p14:creationId xmlns:p14="http://schemas.microsoft.com/office/powerpoint/2010/main" val="482240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53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80000"/>
              </a:lnSpc>
            </a:pPr>
            <a:endParaRPr lang="en-US" altLang="en-US" dirty="0">
              <a:ea typeface="ＭＳ Ｐゴシック" charset="-128"/>
            </a:endParaRPr>
          </a:p>
        </p:txBody>
      </p:sp>
      <p:sp>
        <p:nvSpPr>
          <p:cNvPr id="153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4A80B45-7012-B74A-923D-F2F3E2DC15C7}" type="slidenum">
              <a:rPr lang="en-US" altLang="en-US" sz="1200"/>
              <a:pPr eaLnBrk="1" hangingPunct="1"/>
              <a:t>1</a:t>
            </a:fld>
            <a:endParaRPr lang="en-US" altLang="en-US" sz="1200"/>
          </a:p>
        </p:txBody>
      </p:sp>
    </p:spTree>
    <p:extLst>
      <p:ext uri="{BB962C8B-B14F-4D97-AF65-F5344CB8AC3E}">
        <p14:creationId xmlns:p14="http://schemas.microsoft.com/office/powerpoint/2010/main" val="14184979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6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The size totals assume that the column is filled to the max.  </a:t>
            </a:r>
          </a:p>
          <a:p>
            <a:r>
              <a:rPr lang="en-US" altLang="en-US">
                <a:ea typeface="ＭＳ Ｐゴシック" charset="-128"/>
              </a:rPr>
              <a:t>Now that we have an understanding on the data types, let</a:t>
            </a:r>
            <a:r>
              <a:rPr lang="ja-JP" altLang="en-US">
                <a:ea typeface="ＭＳ Ｐゴシック" charset="-128"/>
              </a:rPr>
              <a:t>’</a:t>
            </a:r>
            <a:r>
              <a:rPr lang="en-US" altLang="ja-JP">
                <a:ea typeface="ＭＳ Ｐゴシック" charset="-128"/>
              </a:rPr>
              <a:t>s talk about how the data is physically stored.  </a:t>
            </a:r>
          </a:p>
          <a:p>
            <a:endParaRPr lang="en-US" altLang="ja-JP">
              <a:ea typeface="ＭＳ Ｐゴシック" charset="-128"/>
            </a:endParaRPr>
          </a:p>
          <a:p>
            <a:r>
              <a:rPr lang="en-US" altLang="ja-JP">
                <a:ea typeface="ＭＳ Ｐゴシック" charset="-128"/>
              </a:rPr>
              <a:t>Time to show what’s under the hood really…</a:t>
            </a:r>
          </a:p>
          <a:p>
            <a:endParaRPr lang="en-US" altLang="en-US">
              <a:ea typeface="ＭＳ Ｐゴシック" charset="-128"/>
            </a:endParaRPr>
          </a:p>
        </p:txBody>
      </p:sp>
      <p:sp>
        <p:nvSpPr>
          <p:cNvPr id="368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E4F5377-16E6-E54D-9EFA-6A0AE49CF25D}" type="slidenum">
              <a:rPr lang="en-US" altLang="en-US" sz="1200"/>
              <a:pPr eaLnBrk="1" hangingPunct="1"/>
              <a:t>16</a:t>
            </a:fld>
            <a:endParaRPr lang="en-US" altLang="en-US" sz="1200"/>
          </a:p>
        </p:txBody>
      </p:sp>
    </p:spTree>
    <p:extLst>
      <p:ext uri="{BB962C8B-B14F-4D97-AF65-F5344CB8AC3E}">
        <p14:creationId xmlns:p14="http://schemas.microsoft.com/office/powerpoint/2010/main" val="2395215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Tag bytes = what type of record is it</a:t>
            </a:r>
          </a:p>
          <a:p>
            <a:r>
              <a:rPr lang="en-US" altLang="en-US">
                <a:ea typeface="ＭＳ Ｐゴシック" charset="-128"/>
              </a:rPr>
              <a:t>NULL Bitmap offset = forward pointer to where the NULL bitmap lives</a:t>
            </a:r>
          </a:p>
          <a:p>
            <a:r>
              <a:rPr lang="en-US" altLang="en-US">
                <a:ea typeface="ＭＳ Ｐゴシック" charset="-128"/>
              </a:rPr>
              <a:t>Fixed length data = stores the fixed length data</a:t>
            </a:r>
          </a:p>
          <a:p>
            <a:r>
              <a:rPr lang="en-US" altLang="en-US">
                <a:ea typeface="ＭＳ Ｐゴシック" charset="-128"/>
              </a:rPr>
              <a:t>Null bitmap = A combination of the total number of columns (2 bytes) and a bit for every column to see if it’s NULL or not.  N/8 = 8 bits = 1 byte</a:t>
            </a:r>
          </a:p>
          <a:p>
            <a:r>
              <a:rPr lang="en-US" altLang="en-US">
                <a:ea typeface="ＭＳ Ｐゴシック" charset="-128"/>
              </a:rPr>
              <a:t>Variable column offset array = stores the end of each column so that the engine can easily determine the size of the column in conjunction of the number of variable columns</a:t>
            </a:r>
          </a:p>
          <a:p>
            <a:r>
              <a:rPr lang="en-US" altLang="en-US">
                <a:ea typeface="ＭＳ Ｐゴシック" charset="-128"/>
              </a:rPr>
              <a:t>Variable length data = the actual data itself is stored here.  </a:t>
            </a:r>
          </a:p>
          <a:p>
            <a:r>
              <a:rPr lang="en-US" altLang="en-US">
                <a:ea typeface="ＭＳ Ｐゴシック" charset="-128"/>
              </a:rPr>
              <a:t>----- Meeting Notes (7/25/13 13:31) -----</a:t>
            </a:r>
          </a:p>
          <a:p>
            <a:r>
              <a:rPr lang="en-US" altLang="en-US">
                <a:ea typeface="ＭＳ Ｐゴシック" charset="-128"/>
              </a:rPr>
              <a:t>What are the record types?</a:t>
            </a:r>
          </a:p>
          <a:p>
            <a:endParaRPr lang="en-US" altLang="en-US">
              <a:ea typeface="ＭＳ Ｐゴシック" charset="-128"/>
            </a:endParaRPr>
          </a:p>
          <a:p>
            <a:r>
              <a:rPr lang="en-US" altLang="en-US">
                <a:ea typeface="ＭＳ Ｐゴシック" charset="-128"/>
              </a:rPr>
              <a:t>NULL Bitmap tracks which columns in the row have NULL values.  There is a BIT for each column.  </a:t>
            </a:r>
          </a:p>
          <a:p>
            <a:r>
              <a:rPr lang="en-US" altLang="en-US">
                <a:ea typeface="ＭＳ Ｐゴシック" charset="-128"/>
              </a:rPr>
              <a:t>Null bitmpa offset points to the START of the NULL Bitmpa.  It’s a pointer FORWARD in the record!!  This tells us how big the fixed data length portion of the record is.  </a:t>
            </a:r>
          </a:p>
          <a:p>
            <a:endParaRPr lang="en-US" altLang="en-US">
              <a:ea typeface="ＭＳ Ｐゴシック" charset="-128"/>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F03E831-1933-7D42-8B65-44582F29FDF3}" type="slidenum">
              <a:rPr lang="en-US" altLang="en-US" sz="1200"/>
              <a:pPr eaLnBrk="1" hangingPunct="1"/>
              <a:t>17</a:t>
            </a:fld>
            <a:endParaRPr lang="en-US" altLang="en-US" sz="1200"/>
          </a:p>
        </p:txBody>
      </p:sp>
    </p:spTree>
    <p:extLst>
      <p:ext uri="{BB962C8B-B14F-4D97-AF65-F5344CB8AC3E}">
        <p14:creationId xmlns:p14="http://schemas.microsoft.com/office/powerpoint/2010/main" val="687440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Tag bytes = what type of record is it</a:t>
            </a:r>
          </a:p>
          <a:p>
            <a:r>
              <a:rPr lang="en-US" altLang="en-US">
                <a:ea typeface="ＭＳ Ｐゴシック" charset="-128"/>
              </a:rPr>
              <a:t>NULL Bitmap offset = forward pointer to where the NULL bitmap lives</a:t>
            </a:r>
          </a:p>
          <a:p>
            <a:r>
              <a:rPr lang="en-US" altLang="en-US">
                <a:ea typeface="ＭＳ Ｐゴシック" charset="-128"/>
              </a:rPr>
              <a:t>Fixed length data = stores the fixed length data</a:t>
            </a:r>
          </a:p>
          <a:p>
            <a:r>
              <a:rPr lang="en-US" altLang="en-US">
                <a:ea typeface="ＭＳ Ｐゴシック" charset="-128"/>
              </a:rPr>
              <a:t>Null bitmap = A combination of the total number of columns (2 bytes) and a bit for every column to see if it’s NULL or not.  N/8 = 8 bits = 1 byte</a:t>
            </a:r>
          </a:p>
          <a:p>
            <a:r>
              <a:rPr lang="en-US" altLang="en-US">
                <a:ea typeface="ＭＳ Ｐゴシック" charset="-128"/>
              </a:rPr>
              <a:t>Variable column offset array = stores the end of each column so that the engine can easily determine the size of the column in conjunction of the number of variable columns</a:t>
            </a:r>
          </a:p>
          <a:p>
            <a:r>
              <a:rPr lang="en-US" altLang="en-US">
                <a:ea typeface="ＭＳ Ｐゴシック" charset="-128"/>
              </a:rPr>
              <a:t>Variable length data = the actual data itself is stored here.  </a:t>
            </a:r>
          </a:p>
          <a:p>
            <a:r>
              <a:rPr lang="en-US" altLang="en-US">
                <a:ea typeface="ＭＳ Ｐゴシック" charset="-128"/>
              </a:rPr>
              <a:t>----- Meeting Notes (7/25/13 13:31) -----</a:t>
            </a:r>
          </a:p>
          <a:p>
            <a:r>
              <a:rPr lang="en-US" altLang="en-US">
                <a:ea typeface="ＭＳ Ｐゴシック" charset="-128"/>
              </a:rPr>
              <a:t>What are the record types?</a:t>
            </a:r>
          </a:p>
          <a:p>
            <a:endParaRPr lang="en-US" altLang="en-US">
              <a:ea typeface="ＭＳ Ｐゴシック" charset="-128"/>
            </a:endParaRPr>
          </a:p>
          <a:p>
            <a:r>
              <a:rPr lang="en-US" altLang="en-US">
                <a:ea typeface="ＭＳ Ｐゴシック" charset="-128"/>
              </a:rPr>
              <a:t>NULL Bitmap tracks which columns in the row have NULL values.  There is a BIT for each column.  </a:t>
            </a:r>
          </a:p>
          <a:p>
            <a:r>
              <a:rPr lang="en-US" altLang="en-US">
                <a:ea typeface="ＭＳ Ｐゴシック" charset="-128"/>
              </a:rPr>
              <a:t>Null bitmpa offset points to the START of the NULL Bitmpa.  It’s a pointer FORWARD in the record!!  This tells us how big the fixed data length portion of the record is.  </a:t>
            </a:r>
          </a:p>
          <a:p>
            <a:endParaRPr lang="en-US" altLang="en-US">
              <a:ea typeface="ＭＳ Ｐゴシック" charset="-128"/>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F03E831-1933-7D42-8B65-44582F29FDF3}" type="slidenum">
              <a:rPr lang="en-US" altLang="en-US" sz="1200"/>
              <a:pPr eaLnBrk="1" hangingPunct="1"/>
              <a:t>18</a:t>
            </a:fld>
            <a:endParaRPr lang="en-US" altLang="en-US" sz="1200"/>
          </a:p>
        </p:txBody>
      </p:sp>
    </p:spTree>
    <p:extLst>
      <p:ext uri="{BB962C8B-B14F-4D97-AF65-F5344CB8AC3E}">
        <p14:creationId xmlns:p14="http://schemas.microsoft.com/office/powerpoint/2010/main" val="7158969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Tag bytes = what type of record is it</a:t>
            </a:r>
          </a:p>
          <a:p>
            <a:r>
              <a:rPr lang="en-US" altLang="en-US">
                <a:ea typeface="ＭＳ Ｐゴシック" charset="-128"/>
              </a:rPr>
              <a:t>NULL Bitmap offset = forward pointer to where the NULL bitmap lives</a:t>
            </a:r>
          </a:p>
          <a:p>
            <a:r>
              <a:rPr lang="en-US" altLang="en-US">
                <a:ea typeface="ＭＳ Ｐゴシック" charset="-128"/>
              </a:rPr>
              <a:t>Fixed length data = stores the fixed length data</a:t>
            </a:r>
          </a:p>
          <a:p>
            <a:r>
              <a:rPr lang="en-US" altLang="en-US">
                <a:ea typeface="ＭＳ Ｐゴシック" charset="-128"/>
              </a:rPr>
              <a:t>Null bitmap = A combination of the total number of columns (2 bytes) and a bit for every column to see if it’s NULL or not.  N/8 = 8 bits = 1 byte</a:t>
            </a:r>
          </a:p>
          <a:p>
            <a:r>
              <a:rPr lang="en-US" altLang="en-US">
                <a:ea typeface="ＭＳ Ｐゴシック" charset="-128"/>
              </a:rPr>
              <a:t>Variable column offset array = stores the end of each column so that the engine can easily determine the size of the column in conjunction of the number of variable columns</a:t>
            </a:r>
          </a:p>
          <a:p>
            <a:r>
              <a:rPr lang="en-US" altLang="en-US">
                <a:ea typeface="ＭＳ Ｐゴシック" charset="-128"/>
              </a:rPr>
              <a:t>Variable length data = the actual data itself is stored here.  </a:t>
            </a:r>
          </a:p>
          <a:p>
            <a:r>
              <a:rPr lang="en-US" altLang="en-US">
                <a:ea typeface="ＭＳ Ｐゴシック" charset="-128"/>
              </a:rPr>
              <a:t>----- Meeting Notes (7/25/13 13:31) -----</a:t>
            </a:r>
          </a:p>
          <a:p>
            <a:r>
              <a:rPr lang="en-US" altLang="en-US">
                <a:ea typeface="ＭＳ Ｐゴシック" charset="-128"/>
              </a:rPr>
              <a:t>What are the record types?</a:t>
            </a:r>
          </a:p>
          <a:p>
            <a:endParaRPr lang="en-US" altLang="en-US">
              <a:ea typeface="ＭＳ Ｐゴシック" charset="-128"/>
            </a:endParaRPr>
          </a:p>
          <a:p>
            <a:r>
              <a:rPr lang="en-US" altLang="en-US">
                <a:ea typeface="ＭＳ Ｐゴシック" charset="-128"/>
              </a:rPr>
              <a:t>NULL Bitmap tracks which columns in the row have NULL values.  There is a BIT for each column.  </a:t>
            </a:r>
          </a:p>
          <a:p>
            <a:r>
              <a:rPr lang="en-US" altLang="en-US">
                <a:ea typeface="ＭＳ Ｐゴシック" charset="-128"/>
              </a:rPr>
              <a:t>Null bitmpa offset points to the START of the NULL Bitmpa.  It’s a pointer FORWARD in the record!!  This tells us how big the fixed data length portion of the record is.  </a:t>
            </a:r>
          </a:p>
          <a:p>
            <a:endParaRPr lang="en-US" altLang="en-US">
              <a:ea typeface="ＭＳ Ｐゴシック" charset="-128"/>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F03E831-1933-7D42-8B65-44582F29FDF3}" type="slidenum">
              <a:rPr lang="en-US" altLang="en-US" sz="1200"/>
              <a:pPr eaLnBrk="1" hangingPunct="1"/>
              <a:t>19</a:t>
            </a:fld>
            <a:endParaRPr lang="en-US" altLang="en-US" sz="1200"/>
          </a:p>
        </p:txBody>
      </p:sp>
    </p:spTree>
    <p:extLst>
      <p:ext uri="{BB962C8B-B14F-4D97-AF65-F5344CB8AC3E}">
        <p14:creationId xmlns:p14="http://schemas.microsoft.com/office/powerpoint/2010/main" val="2482903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Tag bytes = what type of record is it</a:t>
            </a:r>
          </a:p>
          <a:p>
            <a:r>
              <a:rPr lang="en-US" altLang="en-US">
                <a:ea typeface="ＭＳ Ｐゴシック" charset="-128"/>
              </a:rPr>
              <a:t>NULL Bitmap offset = forward pointer to where the NULL bitmap lives</a:t>
            </a:r>
          </a:p>
          <a:p>
            <a:r>
              <a:rPr lang="en-US" altLang="en-US">
                <a:ea typeface="ＭＳ Ｐゴシック" charset="-128"/>
              </a:rPr>
              <a:t>Fixed length data = stores the fixed length data</a:t>
            </a:r>
          </a:p>
          <a:p>
            <a:r>
              <a:rPr lang="en-US" altLang="en-US">
                <a:ea typeface="ＭＳ Ｐゴシック" charset="-128"/>
              </a:rPr>
              <a:t>Null bitmap = A combination of the total number of columns (2 bytes) and a bit for every column to see if it’s NULL or not.  N/8 = 8 bits = 1 byte</a:t>
            </a:r>
          </a:p>
          <a:p>
            <a:r>
              <a:rPr lang="en-US" altLang="en-US">
                <a:ea typeface="ＭＳ Ｐゴシック" charset="-128"/>
              </a:rPr>
              <a:t>Variable column offset array = stores the end of each column so that the engine can easily determine the size of the column in conjunction of the number of variable columns</a:t>
            </a:r>
          </a:p>
          <a:p>
            <a:r>
              <a:rPr lang="en-US" altLang="en-US">
                <a:ea typeface="ＭＳ Ｐゴシック" charset="-128"/>
              </a:rPr>
              <a:t>Variable length data = the actual data itself is stored here.  </a:t>
            </a:r>
          </a:p>
          <a:p>
            <a:r>
              <a:rPr lang="en-US" altLang="en-US">
                <a:ea typeface="ＭＳ Ｐゴシック" charset="-128"/>
              </a:rPr>
              <a:t>----- Meeting Notes (7/25/13 13:31) -----</a:t>
            </a:r>
          </a:p>
          <a:p>
            <a:r>
              <a:rPr lang="en-US" altLang="en-US">
                <a:ea typeface="ＭＳ Ｐゴシック" charset="-128"/>
              </a:rPr>
              <a:t>What are the record types?</a:t>
            </a:r>
          </a:p>
          <a:p>
            <a:endParaRPr lang="en-US" altLang="en-US">
              <a:ea typeface="ＭＳ Ｐゴシック" charset="-128"/>
            </a:endParaRPr>
          </a:p>
          <a:p>
            <a:r>
              <a:rPr lang="en-US" altLang="en-US">
                <a:ea typeface="ＭＳ Ｐゴシック" charset="-128"/>
              </a:rPr>
              <a:t>NULL Bitmap tracks which columns in the row have NULL values.  There is a BIT for each column.  </a:t>
            </a:r>
          </a:p>
          <a:p>
            <a:r>
              <a:rPr lang="en-US" altLang="en-US">
                <a:ea typeface="ＭＳ Ｐゴシック" charset="-128"/>
              </a:rPr>
              <a:t>Null bitmpa offset points to the START of the NULL Bitmpa.  It’s a pointer FORWARD in the record!!  This tells us how big the fixed data length portion of the record is.  </a:t>
            </a:r>
          </a:p>
          <a:p>
            <a:endParaRPr lang="en-US" altLang="en-US">
              <a:ea typeface="ＭＳ Ｐゴシック" charset="-128"/>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F03E831-1933-7D42-8B65-44582F29FDF3}" type="slidenum">
              <a:rPr lang="en-US" altLang="en-US" sz="1200"/>
              <a:pPr eaLnBrk="1" hangingPunct="1"/>
              <a:t>20</a:t>
            </a:fld>
            <a:endParaRPr lang="en-US" altLang="en-US" sz="1200"/>
          </a:p>
        </p:txBody>
      </p:sp>
    </p:spTree>
    <p:extLst>
      <p:ext uri="{BB962C8B-B14F-4D97-AF65-F5344CB8AC3E}">
        <p14:creationId xmlns:p14="http://schemas.microsoft.com/office/powerpoint/2010/main" val="1901224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Tag bytes = what type of record is it</a:t>
            </a:r>
          </a:p>
          <a:p>
            <a:r>
              <a:rPr lang="en-US" altLang="en-US">
                <a:ea typeface="ＭＳ Ｐゴシック" charset="-128"/>
              </a:rPr>
              <a:t>NULL Bitmap offset = forward pointer to where the NULL bitmap lives</a:t>
            </a:r>
          </a:p>
          <a:p>
            <a:r>
              <a:rPr lang="en-US" altLang="en-US">
                <a:ea typeface="ＭＳ Ｐゴシック" charset="-128"/>
              </a:rPr>
              <a:t>Fixed length data = stores the fixed length data</a:t>
            </a:r>
          </a:p>
          <a:p>
            <a:r>
              <a:rPr lang="en-US" altLang="en-US">
                <a:ea typeface="ＭＳ Ｐゴシック" charset="-128"/>
              </a:rPr>
              <a:t>Null bitmap = A combination of the total number of columns (2 bytes) and a bit for every column to see if it’s NULL or not.  N/8 = 8 bits = 1 byte</a:t>
            </a:r>
          </a:p>
          <a:p>
            <a:r>
              <a:rPr lang="en-US" altLang="en-US">
                <a:ea typeface="ＭＳ Ｐゴシック" charset="-128"/>
              </a:rPr>
              <a:t>Variable column offset array = stores the end of each column so that the engine can easily determine the size of the column in conjunction of the number of variable columns</a:t>
            </a:r>
          </a:p>
          <a:p>
            <a:r>
              <a:rPr lang="en-US" altLang="en-US">
                <a:ea typeface="ＭＳ Ｐゴシック" charset="-128"/>
              </a:rPr>
              <a:t>Variable length data = the actual data itself is stored here.  </a:t>
            </a:r>
          </a:p>
          <a:p>
            <a:r>
              <a:rPr lang="en-US" altLang="en-US">
                <a:ea typeface="ＭＳ Ｐゴシック" charset="-128"/>
              </a:rPr>
              <a:t>----- Meeting Notes (7/25/13 13:31) -----</a:t>
            </a:r>
          </a:p>
          <a:p>
            <a:r>
              <a:rPr lang="en-US" altLang="en-US">
                <a:ea typeface="ＭＳ Ｐゴシック" charset="-128"/>
              </a:rPr>
              <a:t>What are the record types?</a:t>
            </a:r>
          </a:p>
          <a:p>
            <a:endParaRPr lang="en-US" altLang="en-US">
              <a:ea typeface="ＭＳ Ｐゴシック" charset="-128"/>
            </a:endParaRPr>
          </a:p>
          <a:p>
            <a:r>
              <a:rPr lang="en-US" altLang="en-US">
                <a:ea typeface="ＭＳ Ｐゴシック" charset="-128"/>
              </a:rPr>
              <a:t>NULL Bitmap tracks which columns in the row have NULL values.  There is a BIT for each column.  </a:t>
            </a:r>
          </a:p>
          <a:p>
            <a:r>
              <a:rPr lang="en-US" altLang="en-US">
                <a:ea typeface="ＭＳ Ｐゴシック" charset="-128"/>
              </a:rPr>
              <a:t>Null bitmpa offset points to the START of the NULL Bitmpa.  It’s a pointer FORWARD in the record!!  This tells us how big the fixed data length portion of the record is.  </a:t>
            </a:r>
          </a:p>
          <a:p>
            <a:endParaRPr lang="en-US" altLang="en-US">
              <a:ea typeface="ＭＳ Ｐゴシック" charset="-128"/>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F03E831-1933-7D42-8B65-44582F29FDF3}" type="slidenum">
              <a:rPr lang="en-US" altLang="en-US" sz="1200"/>
              <a:pPr eaLnBrk="1" hangingPunct="1"/>
              <a:t>21</a:t>
            </a:fld>
            <a:endParaRPr lang="en-US" altLang="en-US" sz="1200"/>
          </a:p>
        </p:txBody>
      </p:sp>
    </p:spTree>
    <p:extLst>
      <p:ext uri="{BB962C8B-B14F-4D97-AF65-F5344CB8AC3E}">
        <p14:creationId xmlns:p14="http://schemas.microsoft.com/office/powerpoint/2010/main" val="1099753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Tag bytes = what type of record is it</a:t>
            </a:r>
          </a:p>
          <a:p>
            <a:r>
              <a:rPr lang="en-US" altLang="en-US">
                <a:ea typeface="ＭＳ Ｐゴシック" charset="-128"/>
              </a:rPr>
              <a:t>NULL Bitmap offset = forward pointer to where the NULL bitmap lives</a:t>
            </a:r>
          </a:p>
          <a:p>
            <a:r>
              <a:rPr lang="en-US" altLang="en-US">
                <a:ea typeface="ＭＳ Ｐゴシック" charset="-128"/>
              </a:rPr>
              <a:t>Fixed length data = stores the fixed length data</a:t>
            </a:r>
          </a:p>
          <a:p>
            <a:r>
              <a:rPr lang="en-US" altLang="en-US">
                <a:ea typeface="ＭＳ Ｐゴシック" charset="-128"/>
              </a:rPr>
              <a:t>Null bitmap = A combination of the total number of columns (2 bytes) and a bit for every column to see if it’s NULL or not.  N/8 = 8 bits = 1 byte</a:t>
            </a:r>
          </a:p>
          <a:p>
            <a:r>
              <a:rPr lang="en-US" altLang="en-US">
                <a:ea typeface="ＭＳ Ｐゴシック" charset="-128"/>
              </a:rPr>
              <a:t>Variable column offset array = stores the end of each column so that the engine can easily determine the size of the column in conjunction of the number of variable columns</a:t>
            </a:r>
          </a:p>
          <a:p>
            <a:r>
              <a:rPr lang="en-US" altLang="en-US">
                <a:ea typeface="ＭＳ Ｐゴシック" charset="-128"/>
              </a:rPr>
              <a:t>Variable length data = the actual data itself is stored here.  </a:t>
            </a:r>
          </a:p>
          <a:p>
            <a:r>
              <a:rPr lang="en-US" altLang="en-US">
                <a:ea typeface="ＭＳ Ｐゴシック" charset="-128"/>
              </a:rPr>
              <a:t>----- Meeting Notes (7/25/13 13:31) -----</a:t>
            </a:r>
          </a:p>
          <a:p>
            <a:r>
              <a:rPr lang="en-US" altLang="en-US">
                <a:ea typeface="ＭＳ Ｐゴシック" charset="-128"/>
              </a:rPr>
              <a:t>What are the record types?</a:t>
            </a:r>
          </a:p>
          <a:p>
            <a:endParaRPr lang="en-US" altLang="en-US">
              <a:ea typeface="ＭＳ Ｐゴシック" charset="-128"/>
            </a:endParaRPr>
          </a:p>
          <a:p>
            <a:r>
              <a:rPr lang="en-US" altLang="en-US">
                <a:ea typeface="ＭＳ Ｐゴシック" charset="-128"/>
              </a:rPr>
              <a:t>NULL Bitmap tracks which columns in the row have NULL values.  There is a BIT for each column.  </a:t>
            </a:r>
          </a:p>
          <a:p>
            <a:r>
              <a:rPr lang="en-US" altLang="en-US">
                <a:ea typeface="ＭＳ Ｐゴシック" charset="-128"/>
              </a:rPr>
              <a:t>Null bitmpa offset points to the START of the NULL Bitmpa.  It’s a pointer FORWARD in the record!!  This tells us how big the fixed data length portion of the record is.  </a:t>
            </a:r>
          </a:p>
          <a:p>
            <a:endParaRPr lang="en-US" altLang="en-US">
              <a:ea typeface="ＭＳ Ｐゴシック" charset="-128"/>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F03E831-1933-7D42-8B65-44582F29FDF3}" type="slidenum">
              <a:rPr lang="en-US" altLang="en-US" sz="1200"/>
              <a:pPr eaLnBrk="1" hangingPunct="1"/>
              <a:t>22</a:t>
            </a:fld>
            <a:endParaRPr lang="en-US" altLang="en-US" sz="1200"/>
          </a:p>
        </p:txBody>
      </p:sp>
    </p:spTree>
    <p:extLst>
      <p:ext uri="{BB962C8B-B14F-4D97-AF65-F5344CB8AC3E}">
        <p14:creationId xmlns:p14="http://schemas.microsoft.com/office/powerpoint/2010/main" val="3392838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Tag bytes = what type of record is it</a:t>
            </a:r>
          </a:p>
          <a:p>
            <a:r>
              <a:rPr lang="en-US" altLang="en-US">
                <a:ea typeface="ＭＳ Ｐゴシック" charset="-128"/>
              </a:rPr>
              <a:t>NULL Bitmap offset = forward pointer to where the NULL bitmap lives</a:t>
            </a:r>
          </a:p>
          <a:p>
            <a:r>
              <a:rPr lang="en-US" altLang="en-US">
                <a:ea typeface="ＭＳ Ｐゴシック" charset="-128"/>
              </a:rPr>
              <a:t>Fixed length data = stores the fixed length data</a:t>
            </a:r>
          </a:p>
          <a:p>
            <a:r>
              <a:rPr lang="en-US" altLang="en-US">
                <a:ea typeface="ＭＳ Ｐゴシック" charset="-128"/>
              </a:rPr>
              <a:t>Null bitmap = A combination of the total number of columns (2 bytes) and a bit for every column to see if it’s NULL or not.  N/8 = 8 bits = 1 byte</a:t>
            </a:r>
          </a:p>
          <a:p>
            <a:r>
              <a:rPr lang="en-US" altLang="en-US">
                <a:ea typeface="ＭＳ Ｐゴシック" charset="-128"/>
              </a:rPr>
              <a:t>Variable column offset array = stores the end of each column so that the engine can easily determine the size of the column in conjunction of the number of variable columns</a:t>
            </a:r>
          </a:p>
          <a:p>
            <a:r>
              <a:rPr lang="en-US" altLang="en-US">
                <a:ea typeface="ＭＳ Ｐゴシック" charset="-128"/>
              </a:rPr>
              <a:t>Variable length data = the actual data itself is stored here.  </a:t>
            </a:r>
          </a:p>
          <a:p>
            <a:r>
              <a:rPr lang="en-US" altLang="en-US">
                <a:ea typeface="ＭＳ Ｐゴシック" charset="-128"/>
              </a:rPr>
              <a:t>----- Meeting Notes (7/25/13 13:31) -----</a:t>
            </a:r>
          </a:p>
          <a:p>
            <a:r>
              <a:rPr lang="en-US" altLang="en-US">
                <a:ea typeface="ＭＳ Ｐゴシック" charset="-128"/>
              </a:rPr>
              <a:t>What are the record types?</a:t>
            </a:r>
          </a:p>
          <a:p>
            <a:endParaRPr lang="en-US" altLang="en-US">
              <a:ea typeface="ＭＳ Ｐゴシック" charset="-128"/>
            </a:endParaRPr>
          </a:p>
          <a:p>
            <a:r>
              <a:rPr lang="en-US" altLang="en-US">
                <a:ea typeface="ＭＳ Ｐゴシック" charset="-128"/>
              </a:rPr>
              <a:t>NULL Bitmap tracks which columns in the row have NULL values.  There is a BIT for each column.  </a:t>
            </a:r>
          </a:p>
          <a:p>
            <a:r>
              <a:rPr lang="en-US" altLang="en-US">
                <a:ea typeface="ＭＳ Ｐゴシック" charset="-128"/>
              </a:rPr>
              <a:t>Null bitmpa offset points to the START of the NULL Bitmpa.  It’s a pointer FORWARD in the record!!  This tells us how big the fixed data length portion of the record is.  </a:t>
            </a:r>
          </a:p>
          <a:p>
            <a:endParaRPr lang="en-US" altLang="en-US">
              <a:ea typeface="ＭＳ Ｐゴシック" charset="-128"/>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F03E831-1933-7D42-8B65-44582F29FDF3}" type="slidenum">
              <a:rPr lang="en-US" altLang="en-US" sz="1200"/>
              <a:pPr eaLnBrk="1" hangingPunct="1"/>
              <a:t>23</a:t>
            </a:fld>
            <a:endParaRPr lang="en-US" altLang="en-US" sz="1200"/>
          </a:p>
        </p:txBody>
      </p:sp>
    </p:spTree>
    <p:extLst>
      <p:ext uri="{BB962C8B-B14F-4D97-AF65-F5344CB8AC3E}">
        <p14:creationId xmlns:p14="http://schemas.microsoft.com/office/powerpoint/2010/main" val="6357416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Tag bytes = what type of record is it</a:t>
            </a:r>
          </a:p>
          <a:p>
            <a:r>
              <a:rPr lang="en-US" altLang="en-US">
                <a:ea typeface="ＭＳ Ｐゴシック" charset="-128"/>
              </a:rPr>
              <a:t>NULL Bitmap offset = forward pointer to where the NULL bitmap lives</a:t>
            </a:r>
          </a:p>
          <a:p>
            <a:r>
              <a:rPr lang="en-US" altLang="en-US">
                <a:ea typeface="ＭＳ Ｐゴシック" charset="-128"/>
              </a:rPr>
              <a:t>Fixed length data = stores the fixed length data</a:t>
            </a:r>
          </a:p>
          <a:p>
            <a:r>
              <a:rPr lang="en-US" altLang="en-US">
                <a:ea typeface="ＭＳ Ｐゴシック" charset="-128"/>
              </a:rPr>
              <a:t>Null bitmap = A combination of the total number of columns (2 bytes) and a bit for every column to see if it’s NULL or not.  N/8 = 8 bits = 1 byte</a:t>
            </a:r>
          </a:p>
          <a:p>
            <a:r>
              <a:rPr lang="en-US" altLang="en-US">
                <a:ea typeface="ＭＳ Ｐゴシック" charset="-128"/>
              </a:rPr>
              <a:t>Variable column offset array = stores the end of each column so that the engine can easily determine the size of the column in conjunction of the number of variable columns</a:t>
            </a:r>
          </a:p>
          <a:p>
            <a:r>
              <a:rPr lang="en-US" altLang="en-US">
                <a:ea typeface="ＭＳ Ｐゴシック" charset="-128"/>
              </a:rPr>
              <a:t>Variable length data = the actual data itself is stored here.  </a:t>
            </a:r>
          </a:p>
          <a:p>
            <a:r>
              <a:rPr lang="en-US" altLang="en-US">
                <a:ea typeface="ＭＳ Ｐゴシック" charset="-128"/>
              </a:rPr>
              <a:t>----- Meeting Notes (7/25/13 13:31) -----</a:t>
            </a:r>
          </a:p>
          <a:p>
            <a:r>
              <a:rPr lang="en-US" altLang="en-US">
                <a:ea typeface="ＭＳ Ｐゴシック" charset="-128"/>
              </a:rPr>
              <a:t>What are the record types?</a:t>
            </a:r>
          </a:p>
          <a:p>
            <a:endParaRPr lang="en-US" altLang="en-US">
              <a:ea typeface="ＭＳ Ｐゴシック" charset="-128"/>
            </a:endParaRPr>
          </a:p>
          <a:p>
            <a:r>
              <a:rPr lang="en-US" altLang="en-US">
                <a:ea typeface="ＭＳ Ｐゴシック" charset="-128"/>
              </a:rPr>
              <a:t>NULL Bitmap tracks which columns in the row have NULL values.  There is a BIT for each column.  </a:t>
            </a:r>
          </a:p>
          <a:p>
            <a:r>
              <a:rPr lang="en-US" altLang="en-US">
                <a:ea typeface="ＭＳ Ｐゴシック" charset="-128"/>
              </a:rPr>
              <a:t>Null bitmpa offset points to the START of the NULL Bitmpa.  It’s a pointer FORWARD in the record!!  This tells us how big the fixed data length portion of the record is.  </a:t>
            </a:r>
          </a:p>
          <a:p>
            <a:endParaRPr lang="en-US" altLang="en-US">
              <a:ea typeface="ＭＳ Ｐゴシック" charset="-128"/>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F03E831-1933-7D42-8B65-44582F29FDF3}" type="slidenum">
              <a:rPr lang="en-US" altLang="en-US" sz="1200"/>
              <a:pPr eaLnBrk="1" hangingPunct="1"/>
              <a:t>24</a:t>
            </a:fld>
            <a:endParaRPr lang="en-US" altLang="en-US" sz="1200"/>
          </a:p>
        </p:txBody>
      </p:sp>
    </p:spTree>
    <p:extLst>
      <p:ext uri="{BB962C8B-B14F-4D97-AF65-F5344CB8AC3E}">
        <p14:creationId xmlns:p14="http://schemas.microsoft.com/office/powerpoint/2010/main" val="27624260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Tag bytes = what type of record is it</a:t>
            </a:r>
          </a:p>
          <a:p>
            <a:r>
              <a:rPr lang="en-US" altLang="en-US">
                <a:ea typeface="ＭＳ Ｐゴシック" charset="-128"/>
              </a:rPr>
              <a:t>NULL Bitmap offset = forward pointer to where the NULL bitmap lives</a:t>
            </a:r>
          </a:p>
          <a:p>
            <a:r>
              <a:rPr lang="en-US" altLang="en-US">
                <a:ea typeface="ＭＳ Ｐゴシック" charset="-128"/>
              </a:rPr>
              <a:t>Fixed length data = stores the fixed length data</a:t>
            </a:r>
          </a:p>
          <a:p>
            <a:r>
              <a:rPr lang="en-US" altLang="en-US">
                <a:ea typeface="ＭＳ Ｐゴシック" charset="-128"/>
              </a:rPr>
              <a:t>Null bitmap = A combination of the total number of columns (2 bytes) and a bit for every column to see if it’s NULL or not.  N/8 = 8 bits = 1 byte</a:t>
            </a:r>
          </a:p>
          <a:p>
            <a:r>
              <a:rPr lang="en-US" altLang="en-US">
                <a:ea typeface="ＭＳ Ｐゴシック" charset="-128"/>
              </a:rPr>
              <a:t>Variable column offset array = stores the end of each column so that the engine can easily determine the size of the column in conjunction of the number of variable columns</a:t>
            </a:r>
          </a:p>
          <a:p>
            <a:r>
              <a:rPr lang="en-US" altLang="en-US">
                <a:ea typeface="ＭＳ Ｐゴシック" charset="-128"/>
              </a:rPr>
              <a:t>Variable length data = the actual data itself is stored here.  </a:t>
            </a:r>
          </a:p>
          <a:p>
            <a:r>
              <a:rPr lang="en-US" altLang="en-US">
                <a:ea typeface="ＭＳ Ｐゴシック" charset="-128"/>
              </a:rPr>
              <a:t>----- Meeting Notes (7/25/13 13:31) -----</a:t>
            </a:r>
          </a:p>
          <a:p>
            <a:r>
              <a:rPr lang="en-US" altLang="en-US">
                <a:ea typeface="ＭＳ Ｐゴシック" charset="-128"/>
              </a:rPr>
              <a:t>What are the record types?</a:t>
            </a:r>
          </a:p>
          <a:p>
            <a:endParaRPr lang="en-US" altLang="en-US">
              <a:ea typeface="ＭＳ Ｐゴシック" charset="-128"/>
            </a:endParaRPr>
          </a:p>
          <a:p>
            <a:r>
              <a:rPr lang="en-US" altLang="en-US">
                <a:ea typeface="ＭＳ Ｐゴシック" charset="-128"/>
              </a:rPr>
              <a:t>NULL Bitmap tracks which columns in the row have NULL values.  There is a BIT for each column.  </a:t>
            </a:r>
          </a:p>
          <a:p>
            <a:r>
              <a:rPr lang="en-US" altLang="en-US">
                <a:ea typeface="ＭＳ Ｐゴシック" charset="-128"/>
              </a:rPr>
              <a:t>Null bitmpa offset points to the START of the NULL Bitmpa.  It’s a pointer FORWARD in the record!!  This tells us how big the fixed data length portion of the record is.  </a:t>
            </a:r>
          </a:p>
          <a:p>
            <a:endParaRPr lang="en-US" altLang="en-US">
              <a:ea typeface="ＭＳ Ｐゴシック" charset="-128"/>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F03E831-1933-7D42-8B65-44582F29FDF3}" type="slidenum">
              <a:rPr lang="en-US" altLang="en-US" sz="1200"/>
              <a:pPr eaLnBrk="1" hangingPunct="1"/>
              <a:t>25</a:t>
            </a:fld>
            <a:endParaRPr lang="en-US" altLang="en-US" sz="1200"/>
          </a:p>
        </p:txBody>
      </p:sp>
    </p:spTree>
    <p:extLst>
      <p:ext uri="{BB962C8B-B14F-4D97-AF65-F5344CB8AC3E}">
        <p14:creationId xmlns:p14="http://schemas.microsoft.com/office/powerpoint/2010/main" val="3499840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101242C-6FB6-4944-8FCE-9445EAE9B423}" type="slidenum">
              <a:rPr lang="en-US" altLang="en-US" sz="1200"/>
              <a:pPr eaLnBrk="1" hangingPunct="1"/>
              <a:t>6</a:t>
            </a:fld>
            <a:endParaRPr lang="en-US" altLang="en-US" sz="1200"/>
          </a:p>
        </p:txBody>
      </p:sp>
    </p:spTree>
    <p:extLst>
      <p:ext uri="{BB962C8B-B14F-4D97-AF65-F5344CB8AC3E}">
        <p14:creationId xmlns:p14="http://schemas.microsoft.com/office/powerpoint/2010/main" val="41118213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Tag bytes = what type of record is it</a:t>
            </a:r>
          </a:p>
          <a:p>
            <a:r>
              <a:rPr lang="en-US" altLang="en-US">
                <a:ea typeface="ＭＳ Ｐゴシック" charset="-128"/>
              </a:rPr>
              <a:t>NULL Bitmap offset = forward pointer to where the NULL bitmap lives</a:t>
            </a:r>
          </a:p>
          <a:p>
            <a:r>
              <a:rPr lang="en-US" altLang="en-US">
                <a:ea typeface="ＭＳ Ｐゴシック" charset="-128"/>
              </a:rPr>
              <a:t>Fixed length data = stores the fixed length data</a:t>
            </a:r>
          </a:p>
          <a:p>
            <a:r>
              <a:rPr lang="en-US" altLang="en-US">
                <a:ea typeface="ＭＳ Ｐゴシック" charset="-128"/>
              </a:rPr>
              <a:t>Null bitmap = A combination of the total number of columns (2 bytes) and a bit for every column to see if it’s NULL or not.  N/8 = 8 bits = 1 byte</a:t>
            </a:r>
          </a:p>
          <a:p>
            <a:r>
              <a:rPr lang="en-US" altLang="en-US">
                <a:ea typeface="ＭＳ Ｐゴシック" charset="-128"/>
              </a:rPr>
              <a:t>Variable column offset array = stores the end of each column so that the engine can easily determine the size of the column in conjunction of the number of variable columns</a:t>
            </a:r>
          </a:p>
          <a:p>
            <a:r>
              <a:rPr lang="en-US" altLang="en-US">
                <a:ea typeface="ＭＳ Ｐゴシック" charset="-128"/>
              </a:rPr>
              <a:t>Variable length data = the actual data itself is stored here.  </a:t>
            </a:r>
          </a:p>
          <a:p>
            <a:r>
              <a:rPr lang="en-US" altLang="en-US">
                <a:ea typeface="ＭＳ Ｐゴシック" charset="-128"/>
              </a:rPr>
              <a:t>----- Meeting Notes (7/25/13 13:31) -----</a:t>
            </a:r>
          </a:p>
          <a:p>
            <a:r>
              <a:rPr lang="en-US" altLang="en-US">
                <a:ea typeface="ＭＳ Ｐゴシック" charset="-128"/>
              </a:rPr>
              <a:t>What are the record types?</a:t>
            </a:r>
          </a:p>
          <a:p>
            <a:endParaRPr lang="en-US" altLang="en-US">
              <a:ea typeface="ＭＳ Ｐゴシック" charset="-128"/>
            </a:endParaRPr>
          </a:p>
          <a:p>
            <a:r>
              <a:rPr lang="en-US" altLang="en-US">
                <a:ea typeface="ＭＳ Ｐゴシック" charset="-128"/>
              </a:rPr>
              <a:t>NULL Bitmap tracks which columns in the row have NULL values.  There is a BIT for each column.  </a:t>
            </a:r>
          </a:p>
          <a:p>
            <a:r>
              <a:rPr lang="en-US" altLang="en-US">
                <a:ea typeface="ＭＳ Ｐゴシック" charset="-128"/>
              </a:rPr>
              <a:t>Null bitmpa offset points to the START of the NULL Bitmpa.  It’s a pointer FORWARD in the record!!  This tells us how big the fixed data length portion of the record is.  </a:t>
            </a:r>
          </a:p>
          <a:p>
            <a:endParaRPr lang="en-US" altLang="en-US">
              <a:ea typeface="ＭＳ Ｐゴシック" charset="-128"/>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F03E831-1933-7D42-8B65-44582F29FDF3}" type="slidenum">
              <a:rPr lang="en-US" altLang="en-US" sz="1200"/>
              <a:pPr eaLnBrk="1" hangingPunct="1"/>
              <a:t>26</a:t>
            </a:fld>
            <a:endParaRPr lang="en-US" altLang="en-US" sz="1200"/>
          </a:p>
        </p:txBody>
      </p:sp>
    </p:spTree>
    <p:extLst>
      <p:ext uri="{BB962C8B-B14F-4D97-AF65-F5344CB8AC3E}">
        <p14:creationId xmlns:p14="http://schemas.microsoft.com/office/powerpoint/2010/main" val="21466442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93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ea typeface="ＭＳ Ｐゴシック" charset="-128"/>
              </a:rPr>
              <a:t>Now we know how the row is structured, let</a:t>
            </a:r>
            <a:r>
              <a:rPr lang="ja-JP" altLang="en-US">
                <a:ea typeface="ＭＳ Ｐゴシック" charset="-128"/>
              </a:rPr>
              <a:t>’</a:t>
            </a:r>
            <a:r>
              <a:rPr lang="en-US" altLang="ja-JP" dirty="0">
                <a:ea typeface="ＭＳ Ｐゴシック" charset="-128"/>
              </a:rPr>
              <a:t>s calculate the total size of a single row.  The size calculate assumes that we are filling the varchar to the maximum.  </a:t>
            </a:r>
          </a:p>
        </p:txBody>
      </p:sp>
      <p:sp>
        <p:nvSpPr>
          <p:cNvPr id="593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0679E60-0439-AA45-9663-0180B711FFE4}" type="slidenum">
              <a:rPr lang="en-US" altLang="en-US" sz="1200"/>
              <a:pPr eaLnBrk="1" hangingPunct="1"/>
              <a:t>27</a:t>
            </a:fld>
            <a:endParaRPr lang="en-US" altLang="en-US" sz="1200"/>
          </a:p>
        </p:txBody>
      </p:sp>
    </p:spTree>
    <p:extLst>
      <p:ext uri="{BB962C8B-B14F-4D97-AF65-F5344CB8AC3E}">
        <p14:creationId xmlns:p14="http://schemas.microsoft.com/office/powerpoint/2010/main" val="1129120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14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Now we have an understanding on how records are structured, let</a:t>
            </a:r>
            <a:r>
              <a:rPr lang="ja-JP" altLang="en-US">
                <a:ea typeface="ＭＳ Ｐゴシック" charset="-128"/>
              </a:rPr>
              <a:t>’</a:t>
            </a:r>
            <a:r>
              <a:rPr lang="en-US" altLang="ja-JP">
                <a:ea typeface="ＭＳ Ｐゴシック" charset="-128"/>
              </a:rPr>
              <a:t>s take a look at what holds the records for us!  Pages!</a:t>
            </a:r>
            <a:endParaRPr lang="en-US" altLang="en-US">
              <a:ea typeface="ＭＳ Ｐゴシック" charset="-128"/>
            </a:endParaRPr>
          </a:p>
        </p:txBody>
      </p:sp>
      <p:sp>
        <p:nvSpPr>
          <p:cNvPr id="614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4F6758E-57DB-C74E-9C07-98B8A80ABAA8}" type="slidenum">
              <a:rPr lang="en-US" altLang="en-US" sz="1200"/>
              <a:pPr eaLnBrk="1" hangingPunct="1"/>
              <a:t>28</a:t>
            </a:fld>
            <a:endParaRPr lang="en-US" altLang="en-US" sz="1200"/>
          </a:p>
        </p:txBody>
      </p:sp>
    </p:spTree>
    <p:extLst>
      <p:ext uri="{BB962C8B-B14F-4D97-AF65-F5344CB8AC3E}">
        <p14:creationId xmlns:p14="http://schemas.microsoft.com/office/powerpoint/2010/main" val="11348520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14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Now we have an understanding on how records are structured, let</a:t>
            </a:r>
            <a:r>
              <a:rPr lang="ja-JP" altLang="en-US">
                <a:ea typeface="ＭＳ Ｐゴシック" charset="-128"/>
              </a:rPr>
              <a:t>’</a:t>
            </a:r>
            <a:r>
              <a:rPr lang="en-US" altLang="ja-JP">
                <a:ea typeface="ＭＳ Ｐゴシック" charset="-128"/>
              </a:rPr>
              <a:t>s take a look at what holds the records for us!  Pages!</a:t>
            </a:r>
            <a:endParaRPr lang="en-US" altLang="en-US">
              <a:ea typeface="ＭＳ Ｐゴシック" charset="-128"/>
            </a:endParaRPr>
          </a:p>
        </p:txBody>
      </p:sp>
      <p:sp>
        <p:nvSpPr>
          <p:cNvPr id="614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4F6758E-57DB-C74E-9C07-98B8A80ABAA8}" type="slidenum">
              <a:rPr lang="en-US" altLang="en-US" sz="1200"/>
              <a:pPr eaLnBrk="1" hangingPunct="1"/>
              <a:t>29</a:t>
            </a:fld>
            <a:endParaRPr lang="en-US" altLang="en-US" sz="1200"/>
          </a:p>
        </p:txBody>
      </p:sp>
    </p:spTree>
    <p:extLst>
      <p:ext uri="{BB962C8B-B14F-4D97-AF65-F5344CB8AC3E}">
        <p14:creationId xmlns:p14="http://schemas.microsoft.com/office/powerpoint/2010/main" val="3974169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96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ea typeface="ＭＳ Ｐゴシック" charset="-128"/>
            </a:endParaRPr>
          </a:p>
        </p:txBody>
      </p:sp>
      <p:sp>
        <p:nvSpPr>
          <p:cNvPr id="696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4AF1A97-5701-0E4F-9C49-A2FC5A86EACD}" type="slidenum">
              <a:rPr lang="en-US" altLang="en-US" sz="1200"/>
              <a:pPr eaLnBrk="1" hangingPunct="1"/>
              <a:t>31</a:t>
            </a:fld>
            <a:endParaRPr lang="en-US" altLang="en-US" sz="1200"/>
          </a:p>
        </p:txBody>
      </p:sp>
    </p:spTree>
    <p:extLst>
      <p:ext uri="{BB962C8B-B14F-4D97-AF65-F5344CB8AC3E}">
        <p14:creationId xmlns:p14="http://schemas.microsoft.com/office/powerpoint/2010/main" val="4153267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96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ea typeface="ＭＳ Ｐゴシック" charset="-128"/>
            </a:endParaRPr>
          </a:p>
        </p:txBody>
      </p:sp>
      <p:sp>
        <p:nvSpPr>
          <p:cNvPr id="696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4AF1A97-5701-0E4F-9C49-A2FC5A86EACD}" type="slidenum">
              <a:rPr lang="en-US" altLang="en-US" sz="1200"/>
              <a:pPr eaLnBrk="1" hangingPunct="1"/>
              <a:t>32</a:t>
            </a:fld>
            <a:endParaRPr lang="en-US" altLang="en-US" sz="1200"/>
          </a:p>
        </p:txBody>
      </p:sp>
    </p:spTree>
    <p:extLst>
      <p:ext uri="{BB962C8B-B14F-4D97-AF65-F5344CB8AC3E}">
        <p14:creationId xmlns:p14="http://schemas.microsoft.com/office/powerpoint/2010/main" val="4143801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37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Looks at the header of the page</a:t>
            </a:r>
          </a:p>
          <a:p>
            <a:endParaRPr lang="en-US" altLang="en-US">
              <a:ea typeface="ＭＳ Ｐゴシック" charset="-128"/>
            </a:endParaRPr>
          </a:p>
        </p:txBody>
      </p:sp>
      <p:sp>
        <p:nvSpPr>
          <p:cNvPr id="737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E4C09D3-D981-D244-9866-0250518CA0A9}" type="slidenum">
              <a:rPr lang="en-US" altLang="en-US" sz="1200"/>
              <a:pPr eaLnBrk="1" hangingPunct="1"/>
              <a:t>33</a:t>
            </a:fld>
            <a:endParaRPr lang="en-US" altLang="en-US" sz="1200"/>
          </a:p>
        </p:txBody>
      </p:sp>
    </p:spTree>
    <p:extLst>
      <p:ext uri="{BB962C8B-B14F-4D97-AF65-F5344CB8AC3E}">
        <p14:creationId xmlns:p14="http://schemas.microsoft.com/office/powerpoint/2010/main" val="6583262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78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1 - Data page</a:t>
            </a:r>
          </a:p>
          <a:p>
            <a:r>
              <a:rPr lang="en-US" altLang="en-US">
                <a:ea typeface="ＭＳ Ｐゴシック" charset="-128"/>
              </a:rPr>
              <a:t>2 - Index page</a:t>
            </a:r>
          </a:p>
          <a:p>
            <a:r>
              <a:rPr lang="en-US" altLang="en-US">
                <a:ea typeface="ＭＳ Ｐゴシック" charset="-128"/>
              </a:rPr>
              <a:t>3/4 - Text pages</a:t>
            </a:r>
          </a:p>
          <a:p>
            <a:r>
              <a:rPr lang="en-US" altLang="en-US">
                <a:ea typeface="ＭＳ Ｐゴシック" charset="-128"/>
              </a:rPr>
              <a:t>8 - GAM page</a:t>
            </a:r>
          </a:p>
          <a:p>
            <a:r>
              <a:rPr lang="en-US" altLang="en-US">
                <a:ea typeface="ＭＳ Ｐゴシック" charset="-128"/>
              </a:rPr>
              <a:t>9 - SGAM page</a:t>
            </a:r>
          </a:p>
          <a:p>
            <a:r>
              <a:rPr lang="en-US" altLang="en-US">
                <a:ea typeface="ＭＳ Ｐゴシック" charset="-128"/>
              </a:rPr>
              <a:t>10 - IAM page</a:t>
            </a:r>
          </a:p>
          <a:p>
            <a:r>
              <a:rPr lang="en-US" altLang="en-US">
                <a:ea typeface="ＭＳ Ｐゴシック" charset="-128"/>
              </a:rPr>
              <a:t>11 - PFS page</a:t>
            </a:r>
          </a:p>
        </p:txBody>
      </p:sp>
      <p:sp>
        <p:nvSpPr>
          <p:cNvPr id="778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0F1E59D-32BF-7E4A-BA01-4BC04EA840ED}" type="slidenum">
              <a:rPr lang="en-US" altLang="en-US" sz="1200"/>
              <a:pPr eaLnBrk="1" hangingPunct="1"/>
              <a:t>34</a:t>
            </a:fld>
            <a:endParaRPr lang="en-US" altLang="en-US" sz="1200"/>
          </a:p>
        </p:txBody>
      </p:sp>
    </p:spTree>
    <p:extLst>
      <p:ext uri="{BB962C8B-B14F-4D97-AF65-F5344CB8AC3E}">
        <p14:creationId xmlns:p14="http://schemas.microsoft.com/office/powerpoint/2010/main" val="1175696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98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b="1" dirty="0">
              <a:ea typeface="ＭＳ Ｐゴシック" charset="-128"/>
            </a:endParaRPr>
          </a:p>
        </p:txBody>
      </p:sp>
      <p:sp>
        <p:nvSpPr>
          <p:cNvPr id="798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D9A4F61-404B-554F-AF17-B4E03D999CAF}" type="slidenum">
              <a:rPr lang="en-US" altLang="en-US" sz="1200"/>
              <a:pPr eaLnBrk="1" hangingPunct="1"/>
              <a:t>35</a:t>
            </a:fld>
            <a:endParaRPr lang="en-US" altLang="en-US" sz="1200"/>
          </a:p>
        </p:txBody>
      </p:sp>
    </p:spTree>
    <p:extLst>
      <p:ext uri="{BB962C8B-B14F-4D97-AF65-F5344CB8AC3E}">
        <p14:creationId xmlns:p14="http://schemas.microsoft.com/office/powerpoint/2010/main" val="3792988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96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ea typeface="ＭＳ Ｐゴシック" charset="-128"/>
            </a:endParaRPr>
          </a:p>
        </p:txBody>
      </p:sp>
      <p:sp>
        <p:nvSpPr>
          <p:cNvPr id="696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4AF1A97-5701-0E4F-9C49-A2FC5A86EACD}" type="slidenum">
              <a:rPr lang="en-US" altLang="en-US" sz="1200"/>
              <a:pPr eaLnBrk="1" hangingPunct="1"/>
              <a:t>36</a:t>
            </a:fld>
            <a:endParaRPr lang="en-US" altLang="en-US" sz="1200"/>
          </a:p>
        </p:txBody>
      </p:sp>
    </p:spTree>
    <p:extLst>
      <p:ext uri="{BB962C8B-B14F-4D97-AF65-F5344CB8AC3E}">
        <p14:creationId xmlns:p14="http://schemas.microsoft.com/office/powerpoint/2010/main" val="1265974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101242C-6FB6-4944-8FCE-9445EAE9B423}" type="slidenum">
              <a:rPr lang="en-US" altLang="en-US" sz="1200"/>
              <a:pPr eaLnBrk="1" hangingPunct="1"/>
              <a:t>7</a:t>
            </a:fld>
            <a:endParaRPr lang="en-US" altLang="en-US" sz="1200"/>
          </a:p>
        </p:txBody>
      </p:sp>
    </p:spTree>
    <p:extLst>
      <p:ext uri="{BB962C8B-B14F-4D97-AF65-F5344CB8AC3E}">
        <p14:creationId xmlns:p14="http://schemas.microsoft.com/office/powerpoint/2010/main" val="39886920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29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ea typeface="ＭＳ Ｐゴシック" charset="-128"/>
              </a:rPr>
              <a:t>Paul Randal showed a method of copying the page header for the boot page from another backup copy. </a:t>
            </a:r>
          </a:p>
        </p:txBody>
      </p:sp>
      <p:sp>
        <p:nvSpPr>
          <p:cNvPr id="829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3B79B6A-3617-4445-B9A2-823486F391F9}" type="slidenum">
              <a:rPr lang="en-US" altLang="en-US" sz="1200"/>
              <a:pPr eaLnBrk="1" hangingPunct="1"/>
              <a:t>37</a:t>
            </a:fld>
            <a:endParaRPr lang="en-US" altLang="en-US" sz="1200"/>
          </a:p>
        </p:txBody>
      </p:sp>
    </p:spTree>
    <p:extLst>
      <p:ext uri="{BB962C8B-B14F-4D97-AF65-F5344CB8AC3E}">
        <p14:creationId xmlns:p14="http://schemas.microsoft.com/office/powerpoint/2010/main" val="29356546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60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Trace Flag 1118</a:t>
            </a:r>
          </a:p>
        </p:txBody>
      </p:sp>
      <p:sp>
        <p:nvSpPr>
          <p:cNvPr id="860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96B1C5F-ADD2-EB4A-98CF-BA6CDE0E2305}" type="slidenum">
              <a:rPr lang="en-US" altLang="en-US" sz="1200"/>
              <a:pPr eaLnBrk="1" hangingPunct="1"/>
              <a:t>39</a:t>
            </a:fld>
            <a:endParaRPr lang="en-US" altLang="en-US" sz="1200"/>
          </a:p>
        </p:txBody>
      </p:sp>
    </p:spTree>
    <p:extLst>
      <p:ext uri="{BB962C8B-B14F-4D97-AF65-F5344CB8AC3E}">
        <p14:creationId xmlns:p14="http://schemas.microsoft.com/office/powerpoint/2010/main" val="41221661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31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Show the code here</a:t>
            </a:r>
          </a:p>
        </p:txBody>
      </p:sp>
      <p:sp>
        <p:nvSpPr>
          <p:cNvPr id="931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B0A8C03-2F32-8044-88E1-7DE56D83D139}" type="slidenum">
              <a:rPr lang="en-US" altLang="en-US" sz="1200"/>
              <a:pPr eaLnBrk="1" hangingPunct="1"/>
              <a:t>40</a:t>
            </a:fld>
            <a:endParaRPr lang="en-US" altLang="en-US" sz="1200"/>
          </a:p>
        </p:txBody>
      </p:sp>
    </p:spTree>
    <p:extLst>
      <p:ext uri="{BB962C8B-B14F-4D97-AF65-F5344CB8AC3E}">
        <p14:creationId xmlns:p14="http://schemas.microsoft.com/office/powerpoint/2010/main" val="51801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31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Show the code here</a:t>
            </a:r>
          </a:p>
        </p:txBody>
      </p:sp>
      <p:sp>
        <p:nvSpPr>
          <p:cNvPr id="931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B0A8C03-2F32-8044-88E1-7DE56D83D139}" type="slidenum">
              <a:rPr lang="en-US" altLang="en-US" sz="1200"/>
              <a:pPr eaLnBrk="1" hangingPunct="1"/>
              <a:t>41</a:t>
            </a:fld>
            <a:endParaRPr lang="en-US" altLang="en-US" sz="1200"/>
          </a:p>
        </p:txBody>
      </p:sp>
    </p:spTree>
    <p:extLst>
      <p:ext uri="{BB962C8B-B14F-4D97-AF65-F5344CB8AC3E}">
        <p14:creationId xmlns:p14="http://schemas.microsoft.com/office/powerpoint/2010/main" val="37545515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72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ea typeface="ＭＳ Ｐゴシック" charset="-128"/>
            </a:endParaRPr>
          </a:p>
        </p:txBody>
      </p:sp>
      <p:sp>
        <p:nvSpPr>
          <p:cNvPr id="972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7C1B949-0737-6945-AB57-713E62EF2973}" type="slidenum">
              <a:rPr lang="en-US" altLang="en-US" sz="1200"/>
              <a:pPr eaLnBrk="1" hangingPunct="1"/>
              <a:t>42</a:t>
            </a:fld>
            <a:endParaRPr lang="en-US" altLang="en-US" sz="1200"/>
          </a:p>
        </p:txBody>
      </p:sp>
    </p:spTree>
    <p:extLst>
      <p:ext uri="{BB962C8B-B14F-4D97-AF65-F5344CB8AC3E}">
        <p14:creationId xmlns:p14="http://schemas.microsoft.com/office/powerpoint/2010/main" val="19319545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72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ea typeface="ＭＳ Ｐゴシック" charset="-128"/>
            </a:endParaRPr>
          </a:p>
        </p:txBody>
      </p:sp>
      <p:sp>
        <p:nvSpPr>
          <p:cNvPr id="972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7C1B949-0737-6945-AB57-713E62EF2973}" type="slidenum">
              <a:rPr lang="en-US" altLang="en-US" sz="1200"/>
              <a:pPr eaLnBrk="1" hangingPunct="1"/>
              <a:t>43</a:t>
            </a:fld>
            <a:endParaRPr lang="en-US" altLang="en-US" sz="1200"/>
          </a:p>
        </p:txBody>
      </p:sp>
    </p:spTree>
    <p:extLst>
      <p:ext uri="{BB962C8B-B14F-4D97-AF65-F5344CB8AC3E}">
        <p14:creationId xmlns:p14="http://schemas.microsoft.com/office/powerpoint/2010/main" val="2216099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72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ea typeface="ＭＳ Ｐゴシック" charset="-128"/>
            </a:endParaRPr>
          </a:p>
        </p:txBody>
      </p:sp>
      <p:sp>
        <p:nvSpPr>
          <p:cNvPr id="972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7C1B949-0737-6945-AB57-713E62EF2973}" type="slidenum">
              <a:rPr lang="en-US" altLang="en-US" sz="1200"/>
              <a:pPr eaLnBrk="1" hangingPunct="1"/>
              <a:t>44</a:t>
            </a:fld>
            <a:endParaRPr lang="en-US" altLang="en-US" sz="1200"/>
          </a:p>
        </p:txBody>
      </p:sp>
    </p:spTree>
    <p:extLst>
      <p:ext uri="{BB962C8B-B14F-4D97-AF65-F5344CB8AC3E}">
        <p14:creationId xmlns:p14="http://schemas.microsoft.com/office/powerpoint/2010/main" val="12555317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03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DEMO</a:t>
            </a:r>
          </a:p>
        </p:txBody>
      </p:sp>
      <p:sp>
        <p:nvSpPr>
          <p:cNvPr id="1003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1EBEDBF-6462-424D-973E-7D7EAF54C7F0}" type="slidenum">
              <a:rPr lang="en-US" altLang="en-US" sz="1200"/>
              <a:pPr eaLnBrk="1" hangingPunct="1"/>
              <a:t>45</a:t>
            </a:fld>
            <a:endParaRPr lang="en-US" altLang="en-US" sz="1200"/>
          </a:p>
        </p:txBody>
      </p:sp>
    </p:spTree>
    <p:extLst>
      <p:ext uri="{BB962C8B-B14F-4D97-AF65-F5344CB8AC3E}">
        <p14:creationId xmlns:p14="http://schemas.microsoft.com/office/powerpoint/2010/main" val="28346727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44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DEMO time!!</a:t>
            </a:r>
          </a:p>
        </p:txBody>
      </p:sp>
      <p:sp>
        <p:nvSpPr>
          <p:cNvPr id="1044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EF60B16-0D53-4C42-B5B9-A3D465C24F5A}" type="slidenum">
              <a:rPr lang="en-US" altLang="en-US" sz="1200"/>
              <a:pPr eaLnBrk="1" hangingPunct="1"/>
              <a:t>48</a:t>
            </a:fld>
            <a:endParaRPr lang="en-US" altLang="en-US" sz="1200"/>
          </a:p>
        </p:txBody>
      </p:sp>
    </p:spTree>
    <p:extLst>
      <p:ext uri="{BB962C8B-B14F-4D97-AF65-F5344CB8AC3E}">
        <p14:creationId xmlns:p14="http://schemas.microsoft.com/office/powerpoint/2010/main" val="36931210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64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Now we have an understanding on how records are structured, let</a:t>
            </a:r>
            <a:r>
              <a:rPr lang="ja-JP" altLang="en-US">
                <a:ea typeface="ＭＳ Ｐゴシック" charset="-128"/>
              </a:rPr>
              <a:t>’</a:t>
            </a:r>
            <a:r>
              <a:rPr lang="en-US" altLang="ja-JP">
                <a:ea typeface="ＭＳ Ｐゴシック" charset="-128"/>
              </a:rPr>
              <a:t>s take a look at what holds the records for us!  Pages!</a:t>
            </a:r>
            <a:endParaRPr lang="en-US" altLang="en-US">
              <a:ea typeface="ＭＳ Ｐゴシック" charset="-128"/>
            </a:endParaRPr>
          </a:p>
        </p:txBody>
      </p:sp>
      <p:sp>
        <p:nvSpPr>
          <p:cNvPr id="1064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CEE0577-DBAD-7F48-B20D-D3A7CBF1DC11}" type="slidenum">
              <a:rPr lang="en-US" altLang="en-US" sz="1200"/>
              <a:pPr eaLnBrk="1" hangingPunct="1"/>
              <a:t>49</a:t>
            </a:fld>
            <a:endParaRPr lang="en-US" altLang="en-US" sz="1200"/>
          </a:p>
        </p:txBody>
      </p:sp>
    </p:spTree>
    <p:extLst>
      <p:ext uri="{BB962C8B-B14F-4D97-AF65-F5344CB8AC3E}">
        <p14:creationId xmlns:p14="http://schemas.microsoft.com/office/powerpoint/2010/main" val="925377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94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94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6339ABE-CDED-4C43-B41E-5E8F8341D21A}" type="slidenum">
              <a:rPr lang="en-US" altLang="en-US" sz="1200"/>
              <a:pPr eaLnBrk="1" hangingPunct="1"/>
              <a:t>8</a:t>
            </a:fld>
            <a:endParaRPr lang="en-US" altLang="en-US" sz="1200"/>
          </a:p>
        </p:txBody>
      </p:sp>
    </p:spTree>
    <p:extLst>
      <p:ext uri="{BB962C8B-B14F-4D97-AF65-F5344CB8AC3E}">
        <p14:creationId xmlns:p14="http://schemas.microsoft.com/office/powerpoint/2010/main" val="15045034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93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ea typeface="ＭＳ Ｐゴシック" charset="-128"/>
              </a:rPr>
              <a:t>Now we know how the row is structured, let</a:t>
            </a:r>
            <a:r>
              <a:rPr lang="ja-JP" altLang="en-US">
                <a:ea typeface="ＭＳ Ｐゴシック" charset="-128"/>
              </a:rPr>
              <a:t>’</a:t>
            </a:r>
            <a:r>
              <a:rPr lang="en-US" altLang="ja-JP" dirty="0">
                <a:ea typeface="ＭＳ Ｐゴシック" charset="-128"/>
              </a:rPr>
              <a:t>s calculate the total size of a single row.  The size calculate assumes that we are filling the varchar to the maximum.  </a:t>
            </a:r>
          </a:p>
          <a:p>
            <a:endParaRPr lang="en-US" altLang="en-US" dirty="0">
              <a:ea typeface="ＭＳ Ｐゴシック" charset="-128"/>
            </a:endParaRPr>
          </a:p>
        </p:txBody>
      </p:sp>
      <p:sp>
        <p:nvSpPr>
          <p:cNvPr id="593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0679E60-0439-AA45-9663-0180B711FFE4}" type="slidenum">
              <a:rPr lang="en-US" altLang="en-US" sz="1200"/>
              <a:pPr eaLnBrk="1" hangingPunct="1"/>
              <a:t>50</a:t>
            </a:fld>
            <a:endParaRPr lang="en-US" altLang="en-US" sz="1200"/>
          </a:p>
        </p:txBody>
      </p:sp>
    </p:spTree>
    <p:extLst>
      <p:ext uri="{BB962C8B-B14F-4D97-AF65-F5344CB8AC3E}">
        <p14:creationId xmlns:p14="http://schemas.microsoft.com/office/powerpoint/2010/main" val="5077030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05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Now that we understand how data is stored, if we plan our structures accordingly, we</a:t>
            </a:r>
            <a:r>
              <a:rPr lang="ja-JP" altLang="en-US">
                <a:ea typeface="ＭＳ Ｐゴシック" charset="-128"/>
              </a:rPr>
              <a:t>’</a:t>
            </a:r>
            <a:r>
              <a:rPr lang="en-US" altLang="ja-JP">
                <a:ea typeface="ＭＳ Ｐゴシック" charset="-128"/>
              </a:rPr>
              <a:t>ll save space on the row, thus saving space on the page and helping SQL Server find the data faster!!</a:t>
            </a:r>
            <a:endParaRPr lang="en-US" altLang="en-US">
              <a:ea typeface="ＭＳ Ｐゴシック" charset="-128"/>
            </a:endParaRPr>
          </a:p>
        </p:txBody>
      </p:sp>
      <p:sp>
        <p:nvSpPr>
          <p:cNvPr id="1105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769A2D8-455E-3340-A378-092CBF313323}" type="slidenum">
              <a:rPr lang="en-US" altLang="en-US" sz="1200"/>
              <a:pPr eaLnBrk="1" hangingPunct="1"/>
              <a:t>51</a:t>
            </a:fld>
            <a:endParaRPr lang="en-US" altLang="en-US" sz="1200"/>
          </a:p>
        </p:txBody>
      </p:sp>
    </p:spTree>
    <p:extLst>
      <p:ext uri="{BB962C8B-B14F-4D97-AF65-F5344CB8AC3E}">
        <p14:creationId xmlns:p14="http://schemas.microsoft.com/office/powerpoint/2010/main" val="3560059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26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If you have good understanding of internals, you’ll build better databases, if you build better databases, your sql server will respond better.  If your sql server responds better you’ll have happy users.  </a:t>
            </a:r>
          </a:p>
        </p:txBody>
      </p:sp>
      <p:sp>
        <p:nvSpPr>
          <p:cNvPr id="1126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424A05E-52B4-DD4B-A544-6B64B0D5CEA4}" type="slidenum">
              <a:rPr lang="en-US" altLang="en-US" sz="1200"/>
              <a:pPr eaLnBrk="1" hangingPunct="1"/>
              <a:t>52</a:t>
            </a:fld>
            <a:endParaRPr lang="en-US" altLang="en-US" sz="1200"/>
          </a:p>
        </p:txBody>
      </p:sp>
    </p:spTree>
    <p:extLst>
      <p:ext uri="{BB962C8B-B14F-4D97-AF65-F5344CB8AC3E}">
        <p14:creationId xmlns:p14="http://schemas.microsoft.com/office/powerpoint/2010/main" val="11300186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C41B91-15B3-FB4F-A333-48838D556514}" type="slidenum">
              <a:rPr lang="en-US" smtClean="0"/>
              <a:t>53</a:t>
            </a:fld>
            <a:endParaRPr lang="en-US"/>
          </a:p>
        </p:txBody>
      </p:sp>
    </p:spTree>
    <p:extLst>
      <p:ext uri="{BB962C8B-B14F-4D97-AF65-F5344CB8AC3E}">
        <p14:creationId xmlns:p14="http://schemas.microsoft.com/office/powerpoint/2010/main" val="35357252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157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ea typeface="ＭＳ Ｐゴシック" charset="-128"/>
            </a:endParaRPr>
          </a:p>
          <a:p>
            <a:endParaRPr lang="en-US" altLang="en-US" dirty="0">
              <a:ea typeface="ＭＳ Ｐゴシック" charset="-128"/>
            </a:endParaRPr>
          </a:p>
          <a:p>
            <a:endParaRPr lang="en-US" altLang="en-US" dirty="0">
              <a:ea typeface="ＭＳ Ｐゴシック" charset="-128"/>
            </a:endParaRPr>
          </a:p>
        </p:txBody>
      </p:sp>
      <p:sp>
        <p:nvSpPr>
          <p:cNvPr id="1157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2D6AE2C-D513-BC43-A53C-6C987A9F4A3F}" type="slidenum">
              <a:rPr lang="en-US" altLang="en-US" sz="1200"/>
              <a:pPr eaLnBrk="1" hangingPunct="1"/>
              <a:t>55</a:t>
            </a:fld>
            <a:endParaRPr lang="en-US" altLang="en-US" sz="1200"/>
          </a:p>
        </p:txBody>
      </p:sp>
    </p:spTree>
    <p:extLst>
      <p:ext uri="{BB962C8B-B14F-4D97-AF65-F5344CB8AC3E}">
        <p14:creationId xmlns:p14="http://schemas.microsoft.com/office/powerpoint/2010/main" val="362142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Not designing the proper foundation can lead to issues down the road when the database is in full swing.  We should study the internals so that our foundation is as strong as it can be. </a:t>
            </a:r>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697BAC5-816E-4B4E-9AFB-5C79BA10A786}" type="slidenum">
              <a:rPr lang="en-US" altLang="en-US" sz="1200"/>
              <a:pPr eaLnBrk="1" hangingPunct="1"/>
              <a:t>9</a:t>
            </a:fld>
            <a:endParaRPr lang="en-US" altLang="en-US" sz="1200"/>
          </a:p>
        </p:txBody>
      </p:sp>
    </p:spTree>
    <p:extLst>
      <p:ext uri="{BB962C8B-B14F-4D97-AF65-F5344CB8AC3E}">
        <p14:creationId xmlns:p14="http://schemas.microsoft.com/office/powerpoint/2010/main" val="2198170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Examples of “bad” foundations. </a:t>
            </a:r>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3B48B87-7E9E-0343-896C-0D214418EA29}" type="slidenum">
              <a:rPr lang="en-US" altLang="en-US" sz="1200"/>
              <a:pPr eaLnBrk="1" hangingPunct="1"/>
              <a:t>10</a:t>
            </a:fld>
            <a:endParaRPr lang="en-US" altLang="en-US" sz="1200"/>
          </a:p>
        </p:txBody>
      </p:sp>
    </p:spTree>
    <p:extLst>
      <p:ext uri="{BB962C8B-B14F-4D97-AF65-F5344CB8AC3E}">
        <p14:creationId xmlns:p14="http://schemas.microsoft.com/office/powerpoint/2010/main" val="1882904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07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For the purposes of this presentation we will talk about data records</a:t>
            </a:r>
          </a:p>
        </p:txBody>
      </p:sp>
      <p:sp>
        <p:nvSpPr>
          <p:cNvPr id="307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44E6DDC-686A-764E-B850-140109FD52C4}" type="slidenum">
              <a:rPr lang="en-US" altLang="en-US" sz="1200"/>
              <a:pPr eaLnBrk="1" hangingPunct="1"/>
              <a:t>13</a:t>
            </a:fld>
            <a:endParaRPr lang="en-US" altLang="en-US" sz="1200"/>
          </a:p>
        </p:txBody>
      </p:sp>
    </p:spTree>
    <p:extLst>
      <p:ext uri="{BB962C8B-B14F-4D97-AF65-F5344CB8AC3E}">
        <p14:creationId xmlns:p14="http://schemas.microsoft.com/office/powerpoint/2010/main" val="1856531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In order to talk about how things work, let’s review just a little!</a:t>
            </a: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AF74388-88C0-8842-BE1D-05B0134FB172}" type="slidenum">
              <a:rPr lang="en-US" altLang="en-US" sz="1200"/>
              <a:pPr eaLnBrk="1" hangingPunct="1"/>
              <a:t>14</a:t>
            </a:fld>
            <a:endParaRPr lang="en-US" altLang="en-US" sz="1200"/>
          </a:p>
        </p:txBody>
      </p:sp>
    </p:spTree>
    <p:extLst>
      <p:ext uri="{BB962C8B-B14F-4D97-AF65-F5344CB8AC3E}">
        <p14:creationId xmlns:p14="http://schemas.microsoft.com/office/powerpoint/2010/main" val="2847650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4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Just as a refresher on the two types of data, fixed &amp; variable.</a:t>
            </a:r>
          </a:p>
        </p:txBody>
      </p:sp>
      <p:sp>
        <p:nvSpPr>
          <p:cNvPr id="34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61D14EA-6A13-F341-81A8-8980540259FB}" type="slidenum">
              <a:rPr lang="en-US" altLang="en-US" sz="1200"/>
              <a:pPr eaLnBrk="1" hangingPunct="1"/>
              <a:t>15</a:t>
            </a:fld>
            <a:endParaRPr lang="en-US" altLang="en-US" sz="1200"/>
          </a:p>
        </p:txBody>
      </p:sp>
    </p:spTree>
    <p:extLst>
      <p:ext uri="{BB962C8B-B14F-4D97-AF65-F5344CB8AC3E}">
        <p14:creationId xmlns:p14="http://schemas.microsoft.com/office/powerpoint/2010/main" val="8657486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51C66FC-36F2-DA44-9374-AA4287C39689}" type="datetimeFigureOut">
              <a:rPr lang="en-US" smtClean="0"/>
              <a:t>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384764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51C66FC-36F2-DA44-9374-AA4287C39689}" type="datetimeFigureOut">
              <a:rPr lang="en-US" smtClean="0"/>
              <a:t>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1281904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51C66FC-36F2-DA44-9374-AA4287C39689}" type="datetimeFigureOut">
              <a:rPr lang="en-US" smtClean="0"/>
              <a:t>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1391073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51C66FC-36F2-DA44-9374-AA4287C39689}" type="datetimeFigureOut">
              <a:rPr lang="en-US" smtClean="0"/>
              <a:t>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71294001-4B8B-1247-9305-1DAD75AD4BFF}"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5094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51C66FC-36F2-DA44-9374-AA4287C39689}" type="datetimeFigureOut">
              <a:rPr lang="en-US" smtClean="0"/>
              <a:t>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1182803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C51C66FC-36F2-DA44-9374-AA4287C39689}" type="datetimeFigureOut">
              <a:rPr lang="en-US" smtClean="0"/>
              <a:t>3/1/19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2565884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C51C66FC-36F2-DA44-9374-AA4287C39689}" type="datetimeFigureOut">
              <a:rPr lang="en-US" smtClean="0"/>
              <a:t>3/1/19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41990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1C66FC-36F2-DA44-9374-AA4287C39689}" type="datetimeFigureOut">
              <a:rPr lang="en-US" smtClean="0"/>
              <a:t>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423457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C51C66FC-36F2-DA44-9374-AA4287C39689}" type="datetimeFigureOut">
              <a:rPr lang="en-US" smtClean="0"/>
              <a:t>3/1/19</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71294001-4B8B-1247-9305-1DAD75AD4BFF}" type="slidenum">
              <a:rPr lang="en-US" smtClean="0"/>
              <a:t>‹#›</a:t>
            </a:fld>
            <a:endParaRPr lang="en-US"/>
          </a:p>
        </p:txBody>
      </p:sp>
    </p:spTree>
    <p:extLst>
      <p:ext uri="{BB962C8B-B14F-4D97-AF65-F5344CB8AC3E}">
        <p14:creationId xmlns:p14="http://schemas.microsoft.com/office/powerpoint/2010/main" val="3813836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1C66FC-36F2-DA44-9374-AA4287C39689}" type="datetimeFigureOut">
              <a:rPr lang="en-US" smtClean="0"/>
              <a:t>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2848609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51C66FC-36F2-DA44-9374-AA4287C39689}" type="datetimeFigureOut">
              <a:rPr lang="en-US" smtClean="0"/>
              <a:t>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1074087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51C66FC-36F2-DA44-9374-AA4287C39689}" type="datetimeFigureOut">
              <a:rPr lang="en-US" smtClean="0"/>
              <a:t>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3807308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51C66FC-36F2-DA44-9374-AA4287C39689}" type="datetimeFigureOut">
              <a:rPr lang="en-US" smtClean="0"/>
              <a:t>3/1/19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414035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51C66FC-36F2-DA44-9374-AA4287C39689}" type="datetimeFigureOut">
              <a:rPr lang="en-US" smtClean="0"/>
              <a:t>3/1/19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373171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C51C66FC-36F2-DA44-9374-AA4287C39689}" type="datetimeFigureOut">
              <a:rPr lang="en-US" smtClean="0"/>
              <a:t>3/1/19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798644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51C66FC-36F2-DA44-9374-AA4287C39689}" type="datetimeFigureOut">
              <a:rPr lang="en-US" smtClean="0"/>
              <a:t>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332983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51C66FC-36F2-DA44-9374-AA4287C39689}" type="datetimeFigureOut">
              <a:rPr lang="en-US" smtClean="0"/>
              <a:t>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4177880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51C66FC-36F2-DA44-9374-AA4287C39689}" type="datetimeFigureOut">
              <a:rPr lang="en-US" smtClean="0"/>
              <a:t>3/1/19</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71294001-4B8B-1247-9305-1DAD75AD4BFF}" type="slidenum">
              <a:rPr lang="en-US" smtClean="0"/>
              <a:t>‹#›</a:t>
            </a:fld>
            <a:endParaRPr lang="en-US"/>
          </a:p>
        </p:txBody>
      </p:sp>
    </p:spTree>
    <p:extLst>
      <p:ext uri="{BB962C8B-B14F-4D97-AF65-F5344CB8AC3E}">
        <p14:creationId xmlns:p14="http://schemas.microsoft.com/office/powerpoint/2010/main" val="135049008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png"/><Relationship Id="rId7" Type="http://schemas.openxmlformats.org/officeDocument/2006/relationships/diagramColors" Target="../diagrams/colors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png"/><Relationship Id="rId7" Type="http://schemas.openxmlformats.org/officeDocument/2006/relationships/diagramColors" Target="../diagrams/colors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hyperlink" Target="http://www.dcac.co/" TargetMode="External"/><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png"/><Relationship Id="rId7" Type="http://schemas.openxmlformats.org/officeDocument/2006/relationships/diagramColors" Target="../diagrams/colors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8.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2.png"/><Relationship Id="rId7" Type="http://schemas.openxmlformats.org/officeDocument/2006/relationships/diagramColors" Target="../diagrams/colors8.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creativecommons.org/licenses/by-nc-nd/3.0/"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www.etaletaculture.fr/news/edito-du-09092015/" TargetMode="External"/><Relationship Id="rId5" Type="http://schemas.openxmlformats.org/officeDocument/2006/relationships/image" Target="../media/image11.jp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3.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hyperlink" Target="http://bit.ly/databaseology"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53.xml.rels><?xml version="1.0" encoding="UTF-8" standalone="yes"?>
<Relationships xmlns="http://schemas.openxmlformats.org/package/2006/relationships"><Relationship Id="rId8" Type="http://schemas.openxmlformats.org/officeDocument/2006/relationships/hyperlink" Target="http://blogs.msdn.com/b/sqlserverstorageengine/archive/2006/07/08/under-the-covers-gam-sgam-and-pfs-pages.aspx" TargetMode="External"/><Relationship Id="rId3" Type="http://schemas.openxmlformats.org/officeDocument/2006/relationships/image" Target="../media/image1.png"/><Relationship Id="rId7" Type="http://schemas.openxmlformats.org/officeDocument/2006/relationships/hyperlink" Target="http://msdn.microsoft.com/en-us/library/ms187752.aspx"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hyperlink" Target="http://www.sqlskills.com/blogs/paul/category/dbcc/" TargetMode="External"/><Relationship Id="rId5" Type="http://schemas.openxmlformats.org/officeDocument/2006/relationships/hyperlink" Target="http://blogs.msdn.com/b/sqlserverstorageengine/archive/2006/12/13/more-undocumented-fun_3a00_-dbcc-ind_2c00_-dbcc-page_2c00_-and-off_2d00_row-columns.aspx" TargetMode="External"/><Relationship Id="rId4" Type="http://schemas.openxmlformats.org/officeDocument/2006/relationships/hyperlink" Target="http://technet.microsoft.com/en-US/sqlserver/gg313756.aspx" TargetMode="External"/><Relationship Id="rId9" Type="http://schemas.openxmlformats.org/officeDocument/2006/relationships/hyperlink" Target="http://www.sqlskills.com/blogs/paul/inside-the-storage-engine-anatomy-of-a-record/"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creativecommons.org/licenses/by-nc-nd/3.0/" TargetMode="External"/><Relationship Id="rId5" Type="http://schemas.openxmlformats.org/officeDocument/2006/relationships/image" Target="../media/image2.png"/><Relationship Id="rId4" Type="http://schemas.openxmlformats.org/officeDocument/2006/relationships/hyperlink" Target="http://evergreenleaf.blogspot.com/2013/04/my-first-blog-award-liebster.html"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tiff"/><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5.tiff"/></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png"/><Relationship Id="rId7" Type="http://schemas.openxmlformats.org/officeDocument/2006/relationships/diagramQuickStyle" Target="../diagrams/quickStyle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png"/><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3" Type="http://schemas.openxmlformats.org/officeDocument/2006/relationships/hyperlink" Target="https://pixabay.com/en/photos/why/"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ctrTitle"/>
          </p:nvPr>
        </p:nvSpPr>
        <p:spPr>
          <a:xfrm>
            <a:off x="1151964" y="221916"/>
            <a:ext cx="9905999" cy="1974516"/>
          </a:xfrm>
        </p:spPr>
        <p:txBody>
          <a:bodyPr>
            <a:noAutofit/>
          </a:bodyPr>
          <a:lstStyle/>
          <a:p>
            <a:pPr algn="ctr" fontAlgn="base"/>
            <a:r>
              <a:rPr lang="en-US" altLang="en-US" sz="4800" dirty="0">
                <a:ea typeface="ＭＳ Ｐゴシック" charset="-128"/>
              </a:rPr>
              <a:t>SQL Server </a:t>
            </a:r>
            <a:r>
              <a:rPr lang="en-US" altLang="en-US" sz="4800" dirty="0" err="1">
                <a:ea typeface="ＭＳ Ｐゴシック" charset="-128"/>
              </a:rPr>
              <a:t>Databaseology</a:t>
            </a:r>
            <a:r>
              <a:rPr lang="en-US" altLang="en-US" sz="4800" dirty="0">
                <a:ea typeface="ＭＳ Ｐゴシック" charset="-128"/>
              </a:rPr>
              <a:t>: </a:t>
            </a:r>
            <a:br>
              <a:rPr lang="en-US" altLang="en-US" sz="4800" dirty="0">
                <a:ea typeface="ＭＳ Ｐゴシック" charset="-128"/>
              </a:rPr>
            </a:br>
            <a:r>
              <a:rPr lang="en-US" altLang="en-US" sz="4800" dirty="0">
                <a:ea typeface="ＭＳ Ｐゴシック" charset="-128"/>
              </a:rPr>
              <a:t>A Deep Dive Into Database Internals</a:t>
            </a:r>
            <a:endParaRPr lang="en-US" sz="4800" dirty="0">
              <a:effectLst>
                <a:outerShdw blurRad="50800" dist="38100" dir="13500000" algn="br" rotWithShape="0">
                  <a:prstClr val="black">
                    <a:alpha val="40000"/>
                  </a:prstClr>
                </a:outerShdw>
              </a:effectLst>
            </a:endParaRPr>
          </a:p>
        </p:txBody>
      </p:sp>
      <p:sp>
        <p:nvSpPr>
          <p:cNvPr id="3" name="Subtitle 2"/>
          <p:cNvSpPr>
            <a:spLocks noGrp="1"/>
          </p:cNvSpPr>
          <p:nvPr>
            <p:ph type="subTitle" idx="1"/>
          </p:nvPr>
        </p:nvSpPr>
        <p:spPr>
          <a:xfrm>
            <a:off x="381000" y="2590800"/>
            <a:ext cx="9905999" cy="1564034"/>
          </a:xfrm>
        </p:spPr>
        <p:txBody>
          <a:bodyPr rtlCol="0">
            <a:noAutofit/>
          </a:bodyPr>
          <a:lstStyle/>
          <a:p>
            <a:pPr algn="l">
              <a:defRPr/>
            </a:pPr>
            <a:r>
              <a:rPr lang="en-US" sz="3200" b="1" dirty="0">
                <a:solidFill>
                  <a:schemeClr val="tx2"/>
                </a:solidFill>
              </a:rPr>
              <a:t>John Morehouse</a:t>
            </a:r>
          </a:p>
          <a:p>
            <a:pPr algn="l">
              <a:defRPr/>
            </a:pPr>
            <a:r>
              <a:rPr lang="en-US" sz="3200" b="1" dirty="0">
                <a:solidFill>
                  <a:schemeClr val="tx2"/>
                </a:solidFill>
              </a:rPr>
              <a:t>Consultant</a:t>
            </a:r>
          </a:p>
          <a:p>
            <a:pPr algn="l">
              <a:defRPr/>
            </a:pPr>
            <a:r>
              <a:rPr lang="en-US" sz="3200" b="1" dirty="0">
                <a:solidFill>
                  <a:schemeClr val="tx2"/>
                </a:solidFill>
              </a:rPr>
              <a:t>Denny Cherry &amp; Associates Consulting</a:t>
            </a:r>
          </a:p>
        </p:txBody>
      </p:sp>
      <p:sp>
        <p:nvSpPr>
          <p:cNvPr id="14340" name="TextBox 1"/>
          <p:cNvSpPr txBox="1">
            <a:spLocks noChangeArrowheads="1"/>
          </p:cNvSpPr>
          <p:nvPr/>
        </p:nvSpPr>
        <p:spPr bwMode="auto">
          <a:xfrm>
            <a:off x="1806341" y="5387402"/>
            <a:ext cx="1981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a:t>
            </a:r>
            <a:r>
              <a:rPr lang="en-US" altLang="en-US" sz="3200" dirty="0" err="1"/>
              <a:t>SqlRUs</a:t>
            </a:r>
            <a:endParaRPr lang="en-US" altLang="en-US" sz="1800" dirty="0"/>
          </a:p>
        </p:txBody>
      </p:sp>
      <p:pic>
        <p:nvPicPr>
          <p:cNvPr id="14341"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458797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Box 11"/>
          <p:cNvSpPr txBox="1">
            <a:spLocks noChangeArrowheads="1"/>
          </p:cNvSpPr>
          <p:nvPr/>
        </p:nvSpPr>
        <p:spPr bwMode="auto">
          <a:xfrm>
            <a:off x="6629400" y="4664170"/>
            <a:ext cx="548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http://linkedin.com/in/sqlrus</a:t>
            </a:r>
          </a:p>
        </p:txBody>
      </p:sp>
      <p:pic>
        <p:nvPicPr>
          <p:cNvPr id="14343"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537537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4" name="TextBox 16"/>
          <p:cNvSpPr txBox="1">
            <a:spLocks noChangeArrowheads="1"/>
          </p:cNvSpPr>
          <p:nvPr/>
        </p:nvSpPr>
        <p:spPr bwMode="auto">
          <a:xfrm>
            <a:off x="6629400" y="5426170"/>
            <a:ext cx="548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http://www.sqlrus.com</a:t>
            </a:r>
          </a:p>
        </p:txBody>
      </p:sp>
      <p:pic>
        <p:nvPicPr>
          <p:cNvPr id="14345"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68141" y="4549202"/>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6" name="TextBox 19"/>
          <p:cNvSpPr txBox="1">
            <a:spLocks noChangeArrowheads="1"/>
          </p:cNvSpPr>
          <p:nvPr/>
        </p:nvSpPr>
        <p:spPr bwMode="auto">
          <a:xfrm>
            <a:off x="1882541" y="4473002"/>
            <a:ext cx="548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john@dcac.com</a:t>
            </a:r>
          </a:p>
        </p:txBody>
      </p:sp>
      <p:pic>
        <p:nvPicPr>
          <p:cNvPr id="14347"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68141" y="5387402"/>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72533F03-2D17-47EE-887B-220FA3775D1F}"/>
              </a:ext>
            </a:extLst>
          </p:cNvPr>
          <p:cNvPicPr>
            <a:picLocks noChangeAspect="1"/>
          </p:cNvPicPr>
          <p:nvPr/>
        </p:nvPicPr>
        <p:blipFill>
          <a:blip r:embed="rId7"/>
          <a:stretch>
            <a:fillRect/>
          </a:stretch>
        </p:blipFill>
        <p:spPr>
          <a:xfrm>
            <a:off x="9677400" y="2946097"/>
            <a:ext cx="2133600" cy="853440"/>
          </a:xfrm>
          <a:prstGeom prst="rect">
            <a:avLst/>
          </a:prstGeom>
          <a:ln>
            <a:noFill/>
          </a:ln>
          <a:effectLst/>
        </p:spPr>
      </p:pic>
    </p:spTree>
    <p:extLst>
      <p:ext uri="{BB962C8B-B14F-4D97-AF65-F5344CB8AC3E}">
        <p14:creationId xmlns:p14="http://schemas.microsoft.com/office/powerpoint/2010/main" val="75542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532" name="Picture 3"/>
          <p:cNvPicPr>
            <a:picLocks noChangeAspect="1"/>
          </p:cNvPicPr>
          <p:nvPr/>
        </p:nvPicPr>
        <p:blipFill rotWithShape="1">
          <a:blip r:embed="rId3">
            <a:extLst>
              <a:ext uri="{28A0092B-C50C-407E-A947-70E740481C1C}">
                <a14:useLocalDpi xmlns:a14="http://schemas.microsoft.com/office/drawing/2010/main" val="0"/>
              </a:ext>
            </a:extLst>
          </a:blip>
          <a:srcRect t="14945" r="-3" b="4526"/>
          <a:stretch/>
        </p:blipFill>
        <p:spPr bwMode="auto">
          <a:xfrm>
            <a:off x="321730" y="321732"/>
            <a:ext cx="5728548" cy="307919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Picture 2"/>
          <p:cNvPicPr>
            <a:picLocks noChangeAspect="1"/>
          </p:cNvPicPr>
          <p:nvPr/>
        </p:nvPicPr>
        <p:blipFill rotWithShape="1">
          <a:blip r:embed="rId4">
            <a:extLst>
              <a:ext uri="{28A0092B-C50C-407E-A947-70E740481C1C}">
                <a14:useLocalDpi xmlns:a14="http://schemas.microsoft.com/office/drawing/2010/main" val="0"/>
              </a:ext>
            </a:extLst>
          </a:blip>
          <a:srcRect r="-3" b="5435"/>
          <a:stretch/>
        </p:blipFill>
        <p:spPr bwMode="auto">
          <a:xfrm>
            <a:off x="321730" y="3489158"/>
            <a:ext cx="5728548" cy="304710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0" name="Picture 1"/>
          <p:cNvPicPr>
            <a:picLocks noChangeAspect="1"/>
          </p:cNvPicPr>
          <p:nvPr/>
        </p:nvPicPr>
        <p:blipFill rotWithShape="1">
          <a:blip r:embed="rId5">
            <a:extLst>
              <a:ext uri="{28A0092B-C50C-407E-A947-70E740481C1C}">
                <a14:useLocalDpi xmlns:a14="http://schemas.microsoft.com/office/drawing/2010/main" val="0"/>
              </a:ext>
            </a:extLst>
          </a:blip>
          <a:srcRect t="5032" r="2" b="13434"/>
          <a:stretch/>
        </p:blipFill>
        <p:spPr bwMode="auto">
          <a:xfrm>
            <a:off x="6141723" y="321732"/>
            <a:ext cx="5728547" cy="621453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3536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4" name="Rectangle 73">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78" name="Rectangle 77">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649" name="Title 1"/>
          <p:cNvSpPr>
            <a:spLocks noGrp="1"/>
          </p:cNvSpPr>
          <p:nvPr>
            <p:ph type="title"/>
          </p:nvPr>
        </p:nvSpPr>
        <p:spPr>
          <a:xfrm>
            <a:off x="680321" y="2063262"/>
            <a:ext cx="3739279" cy="2661052"/>
          </a:xfrm>
        </p:spPr>
        <p:txBody>
          <a:bodyPr>
            <a:normAutofit/>
          </a:bodyPr>
          <a:lstStyle/>
          <a:p>
            <a:pPr algn="ctr" eaLnBrk="1" hangingPunct="1"/>
            <a:r>
              <a:rPr lang="en-US" altLang="en-US" sz="4400" dirty="0">
                <a:ea typeface="ＭＳ Ｐゴシック" charset="-128"/>
              </a:rPr>
              <a:t>Overall Structure</a:t>
            </a:r>
          </a:p>
        </p:txBody>
      </p:sp>
      <p:graphicFrame>
        <p:nvGraphicFramePr>
          <p:cNvPr id="2" name="Diagram 1">
            <a:extLst>
              <a:ext uri="{FF2B5EF4-FFF2-40B4-BE49-F238E27FC236}">
                <a16:creationId xmlns:a16="http://schemas.microsoft.com/office/drawing/2014/main" id="{9FBE89BC-4564-F944-A108-69B47AF23BA7}"/>
              </a:ext>
            </a:extLst>
          </p:cNvPr>
          <p:cNvGraphicFramePr/>
          <p:nvPr>
            <p:extLst>
              <p:ext uri="{D42A27DB-BD31-4B8C-83A1-F6EECF244321}">
                <p14:modId xmlns:p14="http://schemas.microsoft.com/office/powerpoint/2010/main" val="268284742"/>
              </p:ext>
            </p:extLst>
          </p:nvPr>
        </p:nvGraphicFramePr>
        <p:xfrm>
          <a:off x="5284788" y="639763"/>
          <a:ext cx="6261100" cy="55784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9904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4" name="Rectangle 73">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78" name="Rectangle 77">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649" name="Title 1"/>
          <p:cNvSpPr>
            <a:spLocks noGrp="1"/>
          </p:cNvSpPr>
          <p:nvPr>
            <p:ph type="title"/>
          </p:nvPr>
        </p:nvSpPr>
        <p:spPr>
          <a:xfrm>
            <a:off x="680321" y="2063262"/>
            <a:ext cx="3739279" cy="2661052"/>
          </a:xfrm>
        </p:spPr>
        <p:txBody>
          <a:bodyPr>
            <a:normAutofit/>
          </a:bodyPr>
          <a:lstStyle/>
          <a:p>
            <a:pPr algn="ctr" eaLnBrk="1" hangingPunct="1"/>
            <a:r>
              <a:rPr lang="en-US" altLang="en-US" sz="4400" dirty="0">
                <a:ea typeface="ＭＳ Ｐゴシック" charset="-128"/>
              </a:rPr>
              <a:t>Overall Structure</a:t>
            </a:r>
          </a:p>
        </p:txBody>
      </p:sp>
      <p:graphicFrame>
        <p:nvGraphicFramePr>
          <p:cNvPr id="2" name="Diagram 1">
            <a:extLst>
              <a:ext uri="{FF2B5EF4-FFF2-40B4-BE49-F238E27FC236}">
                <a16:creationId xmlns:a16="http://schemas.microsoft.com/office/drawing/2014/main" id="{9FBE89BC-4564-F944-A108-69B47AF23BA7}"/>
              </a:ext>
            </a:extLst>
          </p:cNvPr>
          <p:cNvGraphicFramePr/>
          <p:nvPr>
            <p:extLst>
              <p:ext uri="{D42A27DB-BD31-4B8C-83A1-F6EECF244321}">
                <p14:modId xmlns:p14="http://schemas.microsoft.com/office/powerpoint/2010/main" val="284962197"/>
              </p:ext>
            </p:extLst>
          </p:nvPr>
        </p:nvGraphicFramePr>
        <p:xfrm>
          <a:off x="5284788" y="639763"/>
          <a:ext cx="6261100" cy="55784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4086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1A00D1-9CB7-2B41-B9C6-5F3EE904197D}"/>
              </a:ext>
            </a:extLst>
          </p:cNvPr>
          <p:cNvSpPr>
            <a:spLocks noGrp="1"/>
          </p:cNvSpPr>
          <p:nvPr>
            <p:ph type="title"/>
          </p:nvPr>
        </p:nvSpPr>
        <p:spPr>
          <a:xfrm>
            <a:off x="680321" y="753228"/>
            <a:ext cx="9613861" cy="1080938"/>
          </a:xfrm>
        </p:spPr>
        <p:txBody>
          <a:bodyPr vert="horz" lIns="91440" tIns="45720" rIns="91440" bIns="45720" rtlCol="0" anchor="ctr">
            <a:normAutofit/>
          </a:bodyPr>
          <a:lstStyle/>
          <a:p>
            <a:r>
              <a:rPr lang="en-US" altLang="en-US" dirty="0"/>
              <a:t>Everything is stored in a record, somewhere..</a:t>
            </a:r>
            <a:endParaRPr lang="en-US" dirty="0"/>
          </a:p>
        </p:txBody>
      </p:sp>
      <p:graphicFrame>
        <p:nvGraphicFramePr>
          <p:cNvPr id="29701" name="TextBox 1">
            <a:extLst>
              <a:ext uri="{FF2B5EF4-FFF2-40B4-BE49-F238E27FC236}">
                <a16:creationId xmlns:a16="http://schemas.microsoft.com/office/drawing/2014/main" id="{5A12D18C-2A9C-488A-92D7-F5FB8F45308D}"/>
              </a:ext>
            </a:extLst>
          </p:cNvPr>
          <p:cNvGraphicFramePr/>
          <p:nvPr>
            <p:extLst>
              <p:ext uri="{D42A27DB-BD31-4B8C-83A1-F6EECF244321}">
                <p14:modId xmlns:p14="http://schemas.microsoft.com/office/powerpoint/2010/main" val="3010026708"/>
              </p:ext>
            </p:extLst>
          </p:nvPr>
        </p:nvGraphicFramePr>
        <p:xfrm>
          <a:off x="272563" y="2154803"/>
          <a:ext cx="11239116" cy="43954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2422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905A9BAA-B344-45D2-838C-73856C4B15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73" name="Rectangle 72">
              <a:extLst>
                <a:ext uri="{FF2B5EF4-FFF2-40B4-BE49-F238E27FC236}">
                  <a16:creationId xmlns:a16="http://schemas.microsoft.com/office/drawing/2014/main" id="{390434AA-4632-440E-9AE7-411396A7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3">
              <a:extLst>
                <a:ext uri="{FF2B5EF4-FFF2-40B4-BE49-F238E27FC236}">
                  <a16:creationId xmlns:a16="http://schemas.microsoft.com/office/drawing/2014/main" id="{D462FD1E-E713-4FD4-8746-671C946723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31747" name="Picture 3"/>
          <p:cNvPicPr>
            <a:picLocks noChangeAspect="1"/>
          </p:cNvPicPr>
          <p:nvPr/>
        </p:nvPicPr>
        <p:blipFill rotWithShape="1">
          <a:blip r:embed="rId4">
            <a:extLst>
              <a:ext uri="{28A0092B-C50C-407E-A947-70E740481C1C}">
                <a14:useLocalDpi xmlns:a14="http://schemas.microsoft.com/office/drawing/2010/main" val="0"/>
              </a:ext>
            </a:extLst>
          </a:blip>
          <a:srcRect l="17381" r="-2" b="-2"/>
          <a:stretch/>
        </p:blipFill>
        <p:spPr bwMode="auto">
          <a:xfrm>
            <a:off x="4636008" y="10"/>
            <a:ext cx="7552815" cy="6856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Rectangle 75">
            <a:extLst>
              <a:ext uri="{FF2B5EF4-FFF2-40B4-BE49-F238E27FC236}">
                <a16:creationId xmlns:a16="http://schemas.microsoft.com/office/drawing/2014/main" id="{78A4CDE5-C7BC-41E1-8A4A-79E024CC0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501856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745" name="Title 1"/>
          <p:cNvSpPr>
            <a:spLocks noGrp="1"/>
          </p:cNvSpPr>
          <p:nvPr>
            <p:ph type="title"/>
          </p:nvPr>
        </p:nvSpPr>
        <p:spPr>
          <a:xfrm>
            <a:off x="680322" y="753228"/>
            <a:ext cx="3679028" cy="1080938"/>
          </a:xfrm>
        </p:spPr>
        <p:txBody>
          <a:bodyPr>
            <a:normAutofit/>
          </a:bodyPr>
          <a:lstStyle/>
          <a:p>
            <a:pPr eaLnBrk="1" hangingPunct="1"/>
            <a:r>
              <a:rPr lang="en-US" altLang="en-US" sz="3200">
                <a:ea typeface="ＭＳ Ｐゴシック" charset="-128"/>
              </a:rPr>
              <a:t>Data Records</a:t>
            </a:r>
          </a:p>
        </p:txBody>
      </p:sp>
      <p:pic>
        <p:nvPicPr>
          <p:cNvPr id="78" name="Picture 77">
            <a:extLst>
              <a:ext uri="{FF2B5EF4-FFF2-40B4-BE49-F238E27FC236}">
                <a16:creationId xmlns:a16="http://schemas.microsoft.com/office/drawing/2014/main" id="{025C7952-5703-489E-8DBD-F2EFAC8EEB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2" y="1970240"/>
            <a:ext cx="5029200" cy="202738"/>
          </a:xfrm>
          <a:prstGeom prst="rect">
            <a:avLst/>
          </a:prstGeom>
        </p:spPr>
      </p:pic>
      <p:sp>
        <p:nvSpPr>
          <p:cNvPr id="3" name="Content Placeholder 2"/>
          <p:cNvSpPr>
            <a:spLocks noGrp="1"/>
          </p:cNvSpPr>
          <p:nvPr>
            <p:ph idx="1"/>
          </p:nvPr>
        </p:nvSpPr>
        <p:spPr>
          <a:xfrm>
            <a:off x="680322" y="2336872"/>
            <a:ext cx="3621334" cy="4199099"/>
          </a:xfrm>
        </p:spPr>
        <p:txBody>
          <a:bodyPr rtlCol="0">
            <a:normAutofit/>
          </a:bodyPr>
          <a:lstStyle/>
          <a:p>
            <a:pPr marL="285750" indent="-285750">
              <a:buFont typeface="Arial"/>
              <a:buChar char="•"/>
              <a:defRPr/>
            </a:pPr>
            <a:r>
              <a:rPr lang="en-US" sz="2800" dirty="0">
                <a:ea typeface="+mn-ea"/>
                <a:cs typeface="+mn-cs"/>
              </a:rPr>
              <a:t>Records that actually store your data!</a:t>
            </a:r>
          </a:p>
          <a:p>
            <a:pPr marL="285750" indent="-285750">
              <a:buFont typeface="Arial"/>
              <a:buChar char="•"/>
              <a:defRPr/>
            </a:pPr>
            <a:r>
              <a:rPr lang="en-US" sz="2800" dirty="0">
                <a:ea typeface="+mn-ea"/>
                <a:cs typeface="+mn-cs"/>
              </a:rPr>
              <a:t>Data Records store two basic types of data</a:t>
            </a:r>
          </a:p>
          <a:p>
            <a:pPr lvl="1">
              <a:buFont typeface="Arial"/>
              <a:buChar char="•"/>
              <a:defRPr/>
            </a:pPr>
            <a:r>
              <a:rPr lang="en-US" sz="2800" dirty="0"/>
              <a:t>Fixed Length</a:t>
            </a:r>
          </a:p>
          <a:p>
            <a:pPr lvl="1">
              <a:buFont typeface="Arial"/>
              <a:buChar char="•"/>
              <a:defRPr/>
            </a:pPr>
            <a:r>
              <a:rPr lang="en-US" sz="2800" dirty="0"/>
              <a:t>Variable Length</a:t>
            </a:r>
          </a:p>
          <a:p>
            <a:pPr>
              <a:buFont typeface="Arial"/>
              <a:buChar char="•"/>
              <a:defRPr/>
            </a:pPr>
            <a:endParaRPr lang="en-US" sz="1600" dirty="0">
              <a:ea typeface="+mn-ea"/>
              <a:cs typeface="+mn-cs"/>
            </a:endParaRPr>
          </a:p>
        </p:txBody>
      </p:sp>
    </p:spTree>
    <p:extLst>
      <p:ext uri="{BB962C8B-B14F-4D97-AF65-F5344CB8AC3E}">
        <p14:creationId xmlns:p14="http://schemas.microsoft.com/office/powerpoint/2010/main" val="2729991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93BE068-EB49-4EE8-B342-7FF888A468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C1B05C9B-60E1-40F3-BB02-7DAF0B1F01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3794" name="Content Placeholder 2"/>
          <p:cNvSpPr>
            <a:spLocks noGrp="1"/>
          </p:cNvSpPr>
          <p:nvPr>
            <p:ph idx="1"/>
          </p:nvPr>
        </p:nvSpPr>
        <p:spPr>
          <a:xfrm>
            <a:off x="643467" y="254443"/>
            <a:ext cx="11211928" cy="3967560"/>
          </a:xfrm>
        </p:spPr>
        <p:txBody>
          <a:bodyPr anchor="b">
            <a:normAutofit fontScale="92500" lnSpcReduction="10000"/>
          </a:bodyPr>
          <a:lstStyle/>
          <a:p>
            <a:pPr marL="0" indent="0" algn="ctr" eaLnBrk="1" hangingPunct="1">
              <a:buNone/>
            </a:pPr>
            <a:r>
              <a:rPr lang="en-US" altLang="en-US" sz="3200" dirty="0">
                <a:ea typeface="ＭＳ Ｐゴシック" charset="-128"/>
              </a:rPr>
              <a:t>Storage requirements to hold the data is fixed</a:t>
            </a:r>
          </a:p>
          <a:p>
            <a:pPr marL="0" indent="0" algn="ctr" eaLnBrk="1" hangingPunct="1">
              <a:buNone/>
            </a:pPr>
            <a:endParaRPr lang="en-US" altLang="en-US" sz="3200" dirty="0">
              <a:ea typeface="ＭＳ Ｐゴシック" charset="-128"/>
            </a:endParaRPr>
          </a:p>
          <a:p>
            <a:r>
              <a:rPr lang="en-US" altLang="en-US" sz="3200" dirty="0">
                <a:ea typeface="ＭＳ Ｐゴシック" charset="-128"/>
              </a:rPr>
              <a:t>INTEGER -- 4 bytes</a:t>
            </a:r>
          </a:p>
          <a:p>
            <a:r>
              <a:rPr lang="en-US" altLang="en-US" sz="3600" dirty="0">
                <a:ea typeface="ＭＳ Ｐゴシック" charset="-128"/>
              </a:rPr>
              <a:t>DATETIME – 8 bytes</a:t>
            </a:r>
          </a:p>
          <a:p>
            <a:r>
              <a:rPr lang="en-US" altLang="en-US" sz="3600" dirty="0">
                <a:ea typeface="ＭＳ Ｐゴシック" charset="-128"/>
              </a:rPr>
              <a:t>CHAR(x) – X bytes</a:t>
            </a:r>
          </a:p>
          <a:p>
            <a:pPr lvl="1"/>
            <a:r>
              <a:rPr lang="en-US" altLang="en-US" sz="3400" dirty="0">
                <a:ea typeface="ＭＳ Ｐゴシック" charset="-128"/>
              </a:rPr>
              <a:t>CHAR(5) = 5 bytes</a:t>
            </a:r>
          </a:p>
          <a:p>
            <a:r>
              <a:rPr lang="en-US" altLang="en-US" sz="3600" dirty="0">
                <a:ea typeface="ＭＳ Ｐゴシック" charset="-128"/>
              </a:rPr>
              <a:t>NCHAR(x) – 2*X bytes</a:t>
            </a:r>
          </a:p>
          <a:p>
            <a:pPr lvl="1"/>
            <a:r>
              <a:rPr lang="en-US" altLang="en-US" sz="3400" dirty="0">
                <a:ea typeface="ＭＳ Ｐゴシック" charset="-128"/>
              </a:rPr>
              <a:t>NCHAR(5) = 2*5 = 10 bytes</a:t>
            </a:r>
          </a:p>
        </p:txBody>
      </p:sp>
      <p:sp>
        <p:nvSpPr>
          <p:cNvPr id="75" name="Rectangle 74">
            <a:extLst>
              <a:ext uri="{FF2B5EF4-FFF2-40B4-BE49-F238E27FC236}">
                <a16:creationId xmlns:a16="http://schemas.microsoft.com/office/drawing/2014/main" id="{80C94170-18D0-486D-BF90-C5D8F24654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92F0C59B-04F6-4625-98E1-3A5809FD1D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793" name="Title 1"/>
          <p:cNvSpPr>
            <a:spLocks noGrp="1"/>
          </p:cNvSpPr>
          <p:nvPr>
            <p:ph type="title"/>
          </p:nvPr>
        </p:nvSpPr>
        <p:spPr>
          <a:xfrm>
            <a:off x="680321" y="4714194"/>
            <a:ext cx="8129353" cy="1311176"/>
          </a:xfrm>
        </p:spPr>
        <p:txBody>
          <a:bodyPr anchor="ctr">
            <a:normAutofit/>
          </a:bodyPr>
          <a:lstStyle/>
          <a:p>
            <a:pPr algn="r" eaLnBrk="1" hangingPunct="1"/>
            <a:r>
              <a:rPr lang="en-US" altLang="en-US" sz="4800" dirty="0">
                <a:solidFill>
                  <a:srgbClr val="FFFFFF"/>
                </a:solidFill>
                <a:ea typeface="ＭＳ Ｐゴシック" charset="-128"/>
              </a:rPr>
              <a:t>Fixed Data Types</a:t>
            </a:r>
          </a:p>
        </p:txBody>
      </p:sp>
      <p:sp>
        <p:nvSpPr>
          <p:cNvPr id="79" name="Rectangle 78">
            <a:extLst>
              <a:ext uri="{FF2B5EF4-FFF2-40B4-BE49-F238E27FC236}">
                <a16:creationId xmlns:a16="http://schemas.microsoft.com/office/drawing/2014/main" id="{E94F92A3-106C-4644-B506-76132863E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191468"/>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39D9C4DB-091C-47D0-BDA8-3375FF998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3568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93BE068-EB49-4EE8-B342-7FF888A468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C1B05C9B-60E1-40F3-BB02-7DAF0B1F01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5842" name="Content Placeholder 2"/>
          <p:cNvSpPr>
            <a:spLocks noGrp="1"/>
          </p:cNvSpPr>
          <p:nvPr>
            <p:ph idx="1"/>
          </p:nvPr>
        </p:nvSpPr>
        <p:spPr>
          <a:xfrm>
            <a:off x="643466" y="268941"/>
            <a:ext cx="11288557" cy="3953061"/>
          </a:xfrm>
        </p:spPr>
        <p:txBody>
          <a:bodyPr anchor="b">
            <a:normAutofit/>
          </a:bodyPr>
          <a:lstStyle/>
          <a:p>
            <a:pPr marL="0" indent="0" algn="ctr" eaLnBrk="1" hangingPunct="1">
              <a:buNone/>
            </a:pPr>
            <a:r>
              <a:rPr lang="en-US" altLang="en-US" sz="2800" dirty="0">
                <a:ea typeface="ＭＳ Ｐゴシック" charset="-128"/>
              </a:rPr>
              <a:t>Storage requirements varies on the size of the data</a:t>
            </a:r>
          </a:p>
          <a:p>
            <a:pPr marL="0" indent="0" eaLnBrk="1" hangingPunct="1">
              <a:buNone/>
            </a:pPr>
            <a:endParaRPr lang="en-US" altLang="en-US" sz="2800" dirty="0">
              <a:ea typeface="ＭＳ Ｐゴシック" charset="-128"/>
            </a:endParaRPr>
          </a:p>
          <a:p>
            <a:r>
              <a:rPr lang="en-US" altLang="en-US" sz="3200" dirty="0">
                <a:ea typeface="ＭＳ Ｐゴシック" charset="-128"/>
              </a:rPr>
              <a:t>VARCHAR(x) – X bytes   (up to 2GB via varchar(max))</a:t>
            </a:r>
          </a:p>
          <a:p>
            <a:pPr lvl="1"/>
            <a:r>
              <a:rPr lang="en-US" altLang="en-US" sz="3000" dirty="0">
                <a:ea typeface="ＭＳ Ｐゴシック" charset="-128"/>
              </a:rPr>
              <a:t>VARCHAR(5) = 5  bytes (assuming a full column)</a:t>
            </a:r>
          </a:p>
          <a:p>
            <a:pPr lvl="2" eaLnBrk="1" hangingPunct="1"/>
            <a:endParaRPr lang="en-US" altLang="en-US" sz="2800" dirty="0">
              <a:ea typeface="ＭＳ Ｐゴシック" charset="-128"/>
            </a:endParaRPr>
          </a:p>
          <a:p>
            <a:r>
              <a:rPr lang="en-US" altLang="en-US" sz="3200" dirty="0">
                <a:ea typeface="ＭＳ Ｐゴシック" charset="-128"/>
              </a:rPr>
              <a:t>NVARCHAR(X) – 2*X bytes  (up to 2GB via </a:t>
            </a:r>
            <a:r>
              <a:rPr lang="en-US" altLang="en-US" sz="3200" dirty="0" err="1">
                <a:ea typeface="ＭＳ Ｐゴシック" charset="-128"/>
              </a:rPr>
              <a:t>nvarchar</a:t>
            </a:r>
            <a:r>
              <a:rPr lang="en-US" altLang="en-US" sz="3200" dirty="0">
                <a:ea typeface="ＭＳ Ｐゴシック" charset="-128"/>
              </a:rPr>
              <a:t>(max))</a:t>
            </a:r>
          </a:p>
          <a:p>
            <a:pPr lvl="1"/>
            <a:r>
              <a:rPr lang="en-US" altLang="en-US" sz="3000" dirty="0">
                <a:ea typeface="ＭＳ Ｐゴシック" charset="-128"/>
              </a:rPr>
              <a:t>NVARCHAR(5) = 2*5 = 10 bytes (assuming a full column)</a:t>
            </a:r>
          </a:p>
          <a:p>
            <a:pPr lvl="1"/>
            <a:endParaRPr lang="en-US" altLang="en-US" sz="3000" dirty="0">
              <a:ea typeface="ＭＳ Ｐゴシック" charset="-128"/>
            </a:endParaRPr>
          </a:p>
        </p:txBody>
      </p:sp>
      <p:sp>
        <p:nvSpPr>
          <p:cNvPr id="75" name="Rectangle 74">
            <a:extLst>
              <a:ext uri="{FF2B5EF4-FFF2-40B4-BE49-F238E27FC236}">
                <a16:creationId xmlns:a16="http://schemas.microsoft.com/office/drawing/2014/main" id="{80C94170-18D0-486D-BF90-C5D8F24654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92F0C59B-04F6-4625-98E1-3A5809FD1D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841" name="Title 1"/>
          <p:cNvSpPr>
            <a:spLocks noGrp="1"/>
          </p:cNvSpPr>
          <p:nvPr>
            <p:ph type="title"/>
          </p:nvPr>
        </p:nvSpPr>
        <p:spPr>
          <a:xfrm>
            <a:off x="680321" y="4714194"/>
            <a:ext cx="8129353" cy="1311176"/>
          </a:xfrm>
        </p:spPr>
        <p:txBody>
          <a:bodyPr anchor="ctr">
            <a:normAutofit/>
          </a:bodyPr>
          <a:lstStyle/>
          <a:p>
            <a:pPr algn="r" eaLnBrk="1" hangingPunct="1"/>
            <a:r>
              <a:rPr lang="en-US" altLang="en-US" sz="4800" dirty="0">
                <a:solidFill>
                  <a:srgbClr val="FFFFFF"/>
                </a:solidFill>
                <a:ea typeface="ＭＳ Ｐゴシック" charset="-128"/>
              </a:rPr>
              <a:t>Variable Data Types</a:t>
            </a:r>
          </a:p>
        </p:txBody>
      </p:sp>
      <p:sp>
        <p:nvSpPr>
          <p:cNvPr id="79" name="Rectangle 78">
            <a:extLst>
              <a:ext uri="{FF2B5EF4-FFF2-40B4-BE49-F238E27FC236}">
                <a16:creationId xmlns:a16="http://schemas.microsoft.com/office/drawing/2014/main" id="{E94F92A3-106C-4644-B506-76132863E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191468"/>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39D9C4DB-091C-47D0-BDA8-3375FF998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48592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ext uri="{D42A27DB-BD31-4B8C-83A1-F6EECF244321}">
                <p14:modId xmlns:p14="http://schemas.microsoft.com/office/powerpoint/2010/main" val="1585267711"/>
              </p:ext>
            </p:extLst>
          </p:nvPr>
        </p:nvGraphicFramePr>
        <p:xfrm>
          <a:off x="1248900" y="636075"/>
          <a:ext cx="8229600" cy="1341438"/>
        </p:xfrm>
        <a:graphic>
          <a:graphicData uri="http://schemas.openxmlformats.org/drawingml/2006/table">
            <a:tbl>
              <a:tblPr/>
              <a:tblGrid>
                <a:gridCol w="1016000">
                  <a:extLst>
                    <a:ext uri="{9D8B030D-6E8A-4147-A177-3AD203B41FA5}">
                      <a16:colId xmlns:a16="http://schemas.microsoft.com/office/drawing/2014/main" val="20000"/>
                    </a:ext>
                  </a:extLst>
                </a:gridCol>
                <a:gridCol w="825500">
                  <a:extLst>
                    <a:ext uri="{9D8B030D-6E8A-4147-A177-3AD203B41FA5}">
                      <a16:colId xmlns:a16="http://schemas.microsoft.com/office/drawing/2014/main" val="20001"/>
                    </a:ext>
                  </a:extLst>
                </a:gridCol>
                <a:gridCol w="1431925">
                  <a:extLst>
                    <a:ext uri="{9D8B030D-6E8A-4147-A177-3AD203B41FA5}">
                      <a16:colId xmlns:a16="http://schemas.microsoft.com/office/drawing/2014/main" val="20002"/>
                    </a:ext>
                  </a:extLst>
                </a:gridCol>
                <a:gridCol w="725488">
                  <a:extLst>
                    <a:ext uri="{9D8B030D-6E8A-4147-A177-3AD203B41FA5}">
                      <a16:colId xmlns:a16="http://schemas.microsoft.com/office/drawing/2014/main" val="20003"/>
                    </a:ext>
                  </a:extLst>
                </a:gridCol>
                <a:gridCol w="909637">
                  <a:extLst>
                    <a:ext uri="{9D8B030D-6E8A-4147-A177-3AD203B41FA5}">
                      <a16:colId xmlns:a16="http://schemas.microsoft.com/office/drawing/2014/main" val="20004"/>
                    </a:ext>
                  </a:extLst>
                </a:gridCol>
                <a:gridCol w="911225">
                  <a:extLst>
                    <a:ext uri="{9D8B030D-6E8A-4147-A177-3AD203B41FA5}">
                      <a16:colId xmlns:a16="http://schemas.microsoft.com/office/drawing/2014/main" val="20005"/>
                    </a:ext>
                  </a:extLst>
                </a:gridCol>
                <a:gridCol w="971550">
                  <a:extLst>
                    <a:ext uri="{9D8B030D-6E8A-4147-A177-3AD203B41FA5}">
                      <a16:colId xmlns:a16="http://schemas.microsoft.com/office/drawing/2014/main" val="20006"/>
                    </a:ext>
                  </a:extLst>
                </a:gridCol>
                <a:gridCol w="1438275">
                  <a:extLst>
                    <a:ext uri="{9D8B030D-6E8A-4147-A177-3AD203B41FA5}">
                      <a16:colId xmlns:a16="http://schemas.microsoft.com/office/drawing/2014/main" val="20007"/>
                    </a:ext>
                  </a:extLst>
                </a:gridCol>
              </a:tblGrid>
              <a:tr h="1341438">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N/8 bytes</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x (# of variable cols) bytes </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cxnSp>
        <p:nvCxnSpPr>
          <p:cNvPr id="16" name="Straight Arrow Connector 15"/>
          <p:cNvCxnSpPr>
            <a:cxnSpLocks noChangeShapeType="1"/>
          </p:cNvCxnSpPr>
          <p:nvPr/>
        </p:nvCxnSpPr>
        <p:spPr bwMode="auto">
          <a:xfrm flipH="1" flipV="1">
            <a:off x="1792573" y="2241550"/>
            <a:ext cx="3175" cy="37338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0" name="Straight Arrow Connector 19"/>
          <p:cNvCxnSpPr>
            <a:cxnSpLocks noChangeShapeType="1"/>
          </p:cNvCxnSpPr>
          <p:nvPr/>
        </p:nvCxnSpPr>
        <p:spPr bwMode="auto">
          <a:xfrm flipV="1">
            <a:off x="5724221" y="2274042"/>
            <a:ext cx="0" cy="921551"/>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1" name="Straight Arrow Connector 20"/>
          <p:cNvCxnSpPr>
            <a:cxnSpLocks noChangeShapeType="1"/>
          </p:cNvCxnSpPr>
          <p:nvPr/>
        </p:nvCxnSpPr>
        <p:spPr bwMode="auto">
          <a:xfrm flipV="1">
            <a:off x="4890945" y="2274042"/>
            <a:ext cx="0" cy="1626164"/>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3" name="Straight Arrow Connector 22"/>
          <p:cNvCxnSpPr>
            <a:cxnSpLocks noChangeShapeType="1"/>
          </p:cNvCxnSpPr>
          <p:nvPr/>
        </p:nvCxnSpPr>
        <p:spPr bwMode="auto">
          <a:xfrm flipV="1">
            <a:off x="2675965" y="2282825"/>
            <a:ext cx="0" cy="28194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4" name="Straight Arrow Connector 23"/>
          <p:cNvCxnSpPr>
            <a:cxnSpLocks noChangeShapeType="1"/>
          </p:cNvCxnSpPr>
          <p:nvPr/>
        </p:nvCxnSpPr>
        <p:spPr bwMode="auto">
          <a:xfrm flipV="1">
            <a:off x="7549584" y="2289196"/>
            <a:ext cx="0" cy="6096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35" name="Straight Arrow Connector 34"/>
          <p:cNvCxnSpPr>
            <a:cxnSpLocks noChangeShapeType="1"/>
          </p:cNvCxnSpPr>
          <p:nvPr/>
        </p:nvCxnSpPr>
        <p:spPr bwMode="auto">
          <a:xfrm flipV="1">
            <a:off x="8632899" y="2282825"/>
            <a:ext cx="0" cy="460375"/>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37916" name="TextBox 79"/>
          <p:cNvSpPr txBox="1">
            <a:spLocks noChangeArrowheads="1"/>
          </p:cNvSpPr>
          <p:nvPr/>
        </p:nvSpPr>
        <p:spPr bwMode="auto">
          <a:xfrm>
            <a:off x="1248900" y="6163160"/>
            <a:ext cx="10858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600" dirty="0"/>
              <a:t>Tag Bytes</a:t>
            </a:r>
          </a:p>
        </p:txBody>
      </p:sp>
      <p:sp>
        <p:nvSpPr>
          <p:cNvPr id="37917" name="TextBox 81"/>
          <p:cNvSpPr txBox="1">
            <a:spLocks noChangeArrowheads="1"/>
          </p:cNvSpPr>
          <p:nvPr/>
        </p:nvSpPr>
        <p:spPr bwMode="auto">
          <a:xfrm>
            <a:off x="1996798" y="5307916"/>
            <a:ext cx="1397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Bitmap</a:t>
            </a:r>
          </a:p>
          <a:p>
            <a:pPr algn="ctr" eaLnBrk="1" hangingPunct="1"/>
            <a:r>
              <a:rPr lang="en-US" altLang="en-US" sz="1600" dirty="0"/>
              <a:t>Offset</a:t>
            </a:r>
          </a:p>
        </p:txBody>
      </p:sp>
      <p:sp>
        <p:nvSpPr>
          <p:cNvPr id="37918" name="TextBox 82"/>
          <p:cNvSpPr txBox="1">
            <a:spLocks noChangeArrowheads="1"/>
          </p:cNvSpPr>
          <p:nvPr/>
        </p:nvSpPr>
        <p:spPr bwMode="auto">
          <a:xfrm>
            <a:off x="3207359" y="4781968"/>
            <a:ext cx="134844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Fixed </a:t>
            </a:r>
            <a:r>
              <a:rPr lang="en-US" altLang="en-US" sz="1600" dirty="0"/>
              <a:t>Length</a:t>
            </a:r>
            <a:r>
              <a:rPr lang="en-US" altLang="en-US" sz="1400" dirty="0"/>
              <a:t> </a:t>
            </a:r>
          </a:p>
          <a:p>
            <a:pPr algn="ctr" eaLnBrk="1" hangingPunct="1"/>
            <a:r>
              <a:rPr lang="en-US" altLang="en-US" sz="1400" dirty="0"/>
              <a:t>Data</a:t>
            </a:r>
          </a:p>
        </p:txBody>
      </p:sp>
      <p:sp>
        <p:nvSpPr>
          <p:cNvPr id="37919" name="TextBox 91"/>
          <p:cNvSpPr txBox="1">
            <a:spLocks noChangeArrowheads="1"/>
          </p:cNvSpPr>
          <p:nvPr/>
        </p:nvSpPr>
        <p:spPr bwMode="auto">
          <a:xfrm>
            <a:off x="4262836" y="4056749"/>
            <a:ext cx="13922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 of Columns</a:t>
            </a:r>
          </a:p>
        </p:txBody>
      </p:sp>
      <p:sp>
        <p:nvSpPr>
          <p:cNvPr id="37921" name="TextBox 96"/>
          <p:cNvSpPr txBox="1">
            <a:spLocks noChangeArrowheads="1"/>
          </p:cNvSpPr>
          <p:nvPr/>
        </p:nvSpPr>
        <p:spPr bwMode="auto">
          <a:xfrm>
            <a:off x="8021723" y="2898796"/>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Length</a:t>
            </a:r>
          </a:p>
          <a:p>
            <a:pPr algn="ctr" eaLnBrk="1" hangingPunct="1"/>
            <a:r>
              <a:rPr lang="en-US" altLang="en-US" sz="1600" dirty="0"/>
              <a:t>Data</a:t>
            </a:r>
          </a:p>
        </p:txBody>
      </p:sp>
      <p:sp>
        <p:nvSpPr>
          <p:cNvPr id="37923" name="TextBox 95"/>
          <p:cNvSpPr txBox="1">
            <a:spLocks noChangeArrowheads="1"/>
          </p:cNvSpPr>
          <p:nvPr/>
        </p:nvSpPr>
        <p:spPr bwMode="auto">
          <a:xfrm>
            <a:off x="6122143" y="3309939"/>
            <a:ext cx="990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a:t>
            </a:r>
          </a:p>
          <a:p>
            <a:pPr algn="ctr" eaLnBrk="1" hangingPunct="1"/>
            <a:r>
              <a:rPr lang="en-US" altLang="en-US" sz="1600" dirty="0"/>
              <a:t>Count</a:t>
            </a:r>
          </a:p>
        </p:txBody>
      </p:sp>
      <p:cxnSp>
        <p:nvCxnSpPr>
          <p:cNvPr id="19" name="Straight Arrow Connector 18"/>
          <p:cNvCxnSpPr>
            <a:cxnSpLocks noChangeShapeType="1"/>
          </p:cNvCxnSpPr>
          <p:nvPr/>
        </p:nvCxnSpPr>
        <p:spPr bwMode="auto">
          <a:xfrm flipV="1">
            <a:off x="6621016" y="2282825"/>
            <a:ext cx="0" cy="8382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37926" name="TextBox 91"/>
          <p:cNvSpPr txBox="1">
            <a:spLocks noChangeArrowheads="1"/>
          </p:cNvSpPr>
          <p:nvPr/>
        </p:nvSpPr>
        <p:spPr bwMode="auto">
          <a:xfrm>
            <a:off x="5221727" y="3400425"/>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Values</a:t>
            </a:r>
          </a:p>
        </p:txBody>
      </p:sp>
      <p:sp>
        <p:nvSpPr>
          <p:cNvPr id="3" name="Right Brace 2"/>
          <p:cNvSpPr/>
          <p:nvPr/>
        </p:nvSpPr>
        <p:spPr>
          <a:xfrm rot="5400000">
            <a:off x="4938102" y="3745575"/>
            <a:ext cx="381000" cy="17315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928" name="TextBox 3"/>
          <p:cNvSpPr txBox="1">
            <a:spLocks noChangeArrowheads="1"/>
          </p:cNvSpPr>
          <p:nvPr/>
        </p:nvSpPr>
        <p:spPr bwMode="auto">
          <a:xfrm>
            <a:off x="4431831" y="4863071"/>
            <a:ext cx="13107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NULL Bitmap</a:t>
            </a:r>
          </a:p>
        </p:txBody>
      </p:sp>
      <p:sp>
        <p:nvSpPr>
          <p:cNvPr id="37932" name="TextBox 26"/>
          <p:cNvSpPr txBox="1">
            <a:spLocks noChangeArrowheads="1"/>
          </p:cNvSpPr>
          <p:nvPr/>
        </p:nvSpPr>
        <p:spPr bwMode="auto">
          <a:xfrm>
            <a:off x="6380890" y="4539906"/>
            <a:ext cx="15451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Variable Column </a:t>
            </a:r>
          </a:p>
          <a:p>
            <a:pPr algn="ctr" eaLnBrk="1" hangingPunct="1"/>
            <a:r>
              <a:rPr lang="en-US" altLang="en-US" sz="1400" dirty="0"/>
              <a:t>Offset Array</a:t>
            </a:r>
          </a:p>
        </p:txBody>
      </p:sp>
      <p:cxnSp>
        <p:nvCxnSpPr>
          <p:cNvPr id="27" name="Straight Arrow Connector 26">
            <a:extLst>
              <a:ext uri="{FF2B5EF4-FFF2-40B4-BE49-F238E27FC236}">
                <a16:creationId xmlns:a16="http://schemas.microsoft.com/office/drawing/2014/main" id="{9D86885E-EACA-2E4E-9548-2C41E013D9A9}"/>
              </a:ext>
            </a:extLst>
          </p:cNvPr>
          <p:cNvCxnSpPr>
            <a:cxnSpLocks noChangeShapeType="1"/>
          </p:cNvCxnSpPr>
          <p:nvPr/>
        </p:nvCxnSpPr>
        <p:spPr bwMode="auto">
          <a:xfrm flipV="1">
            <a:off x="3868602" y="2282825"/>
            <a:ext cx="0" cy="22860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29" name="TextBox 95">
            <a:extLst>
              <a:ext uri="{FF2B5EF4-FFF2-40B4-BE49-F238E27FC236}">
                <a16:creationId xmlns:a16="http://schemas.microsoft.com/office/drawing/2014/main" id="{E1C683FB-DCBA-1943-A231-35A0C3167972}"/>
              </a:ext>
            </a:extLst>
          </p:cNvPr>
          <p:cNvSpPr txBox="1">
            <a:spLocks noChangeArrowheads="1"/>
          </p:cNvSpPr>
          <p:nvPr/>
        </p:nvSpPr>
        <p:spPr bwMode="auto">
          <a:xfrm>
            <a:off x="6941489" y="3069943"/>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 Offsets</a:t>
            </a:r>
          </a:p>
        </p:txBody>
      </p:sp>
      <p:sp>
        <p:nvSpPr>
          <p:cNvPr id="28" name="Right Brace 27">
            <a:extLst>
              <a:ext uri="{FF2B5EF4-FFF2-40B4-BE49-F238E27FC236}">
                <a16:creationId xmlns:a16="http://schemas.microsoft.com/office/drawing/2014/main" id="{0D07990B-3D4F-0644-BA75-2143C581408D}"/>
              </a:ext>
            </a:extLst>
          </p:cNvPr>
          <p:cNvSpPr/>
          <p:nvPr/>
        </p:nvSpPr>
        <p:spPr>
          <a:xfrm rot="5400000">
            <a:off x="6922242" y="3380667"/>
            <a:ext cx="381000" cy="17306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Tree>
    <p:extLst>
      <p:ext uri="{BB962C8B-B14F-4D97-AF65-F5344CB8AC3E}">
        <p14:creationId xmlns:p14="http://schemas.microsoft.com/office/powerpoint/2010/main" val="2859829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248900" y="636075"/>
          <a:ext cx="8229600" cy="1341438"/>
        </p:xfrm>
        <a:graphic>
          <a:graphicData uri="http://schemas.openxmlformats.org/drawingml/2006/table">
            <a:tbl>
              <a:tblPr/>
              <a:tblGrid>
                <a:gridCol w="1016000">
                  <a:extLst>
                    <a:ext uri="{9D8B030D-6E8A-4147-A177-3AD203B41FA5}">
                      <a16:colId xmlns:a16="http://schemas.microsoft.com/office/drawing/2014/main" val="20000"/>
                    </a:ext>
                  </a:extLst>
                </a:gridCol>
                <a:gridCol w="825500">
                  <a:extLst>
                    <a:ext uri="{9D8B030D-6E8A-4147-A177-3AD203B41FA5}">
                      <a16:colId xmlns:a16="http://schemas.microsoft.com/office/drawing/2014/main" val="20001"/>
                    </a:ext>
                  </a:extLst>
                </a:gridCol>
                <a:gridCol w="1431925">
                  <a:extLst>
                    <a:ext uri="{9D8B030D-6E8A-4147-A177-3AD203B41FA5}">
                      <a16:colId xmlns:a16="http://schemas.microsoft.com/office/drawing/2014/main" val="20002"/>
                    </a:ext>
                  </a:extLst>
                </a:gridCol>
                <a:gridCol w="725488">
                  <a:extLst>
                    <a:ext uri="{9D8B030D-6E8A-4147-A177-3AD203B41FA5}">
                      <a16:colId xmlns:a16="http://schemas.microsoft.com/office/drawing/2014/main" val="20003"/>
                    </a:ext>
                  </a:extLst>
                </a:gridCol>
                <a:gridCol w="909637">
                  <a:extLst>
                    <a:ext uri="{9D8B030D-6E8A-4147-A177-3AD203B41FA5}">
                      <a16:colId xmlns:a16="http://schemas.microsoft.com/office/drawing/2014/main" val="20004"/>
                    </a:ext>
                  </a:extLst>
                </a:gridCol>
                <a:gridCol w="911225">
                  <a:extLst>
                    <a:ext uri="{9D8B030D-6E8A-4147-A177-3AD203B41FA5}">
                      <a16:colId xmlns:a16="http://schemas.microsoft.com/office/drawing/2014/main" val="20005"/>
                    </a:ext>
                  </a:extLst>
                </a:gridCol>
                <a:gridCol w="971550">
                  <a:extLst>
                    <a:ext uri="{9D8B030D-6E8A-4147-A177-3AD203B41FA5}">
                      <a16:colId xmlns:a16="http://schemas.microsoft.com/office/drawing/2014/main" val="20006"/>
                    </a:ext>
                  </a:extLst>
                </a:gridCol>
                <a:gridCol w="1438275">
                  <a:extLst>
                    <a:ext uri="{9D8B030D-6E8A-4147-A177-3AD203B41FA5}">
                      <a16:colId xmlns:a16="http://schemas.microsoft.com/office/drawing/2014/main" val="20007"/>
                    </a:ext>
                  </a:extLst>
                </a:gridCol>
              </a:tblGrid>
              <a:tr h="1341438">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N/8 bytes</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x (# of variable cols) bytes </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cxnSp>
        <p:nvCxnSpPr>
          <p:cNvPr id="16" name="Straight Arrow Connector 15"/>
          <p:cNvCxnSpPr>
            <a:cxnSpLocks noChangeShapeType="1"/>
          </p:cNvCxnSpPr>
          <p:nvPr/>
        </p:nvCxnSpPr>
        <p:spPr bwMode="auto">
          <a:xfrm flipH="1" flipV="1">
            <a:off x="1792573" y="2241550"/>
            <a:ext cx="3175" cy="37338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0" name="Straight Arrow Connector 19"/>
          <p:cNvCxnSpPr>
            <a:cxnSpLocks noChangeShapeType="1"/>
          </p:cNvCxnSpPr>
          <p:nvPr/>
        </p:nvCxnSpPr>
        <p:spPr bwMode="auto">
          <a:xfrm flipV="1">
            <a:off x="5724221" y="2274042"/>
            <a:ext cx="0" cy="921551"/>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1" name="Straight Arrow Connector 20"/>
          <p:cNvCxnSpPr>
            <a:cxnSpLocks noChangeShapeType="1"/>
          </p:cNvCxnSpPr>
          <p:nvPr/>
        </p:nvCxnSpPr>
        <p:spPr bwMode="auto">
          <a:xfrm flipV="1">
            <a:off x="4890945" y="2274042"/>
            <a:ext cx="0" cy="1626164"/>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3" name="Straight Arrow Connector 22"/>
          <p:cNvCxnSpPr>
            <a:cxnSpLocks noChangeShapeType="1"/>
          </p:cNvCxnSpPr>
          <p:nvPr/>
        </p:nvCxnSpPr>
        <p:spPr bwMode="auto">
          <a:xfrm flipV="1">
            <a:off x="2675965" y="2282825"/>
            <a:ext cx="0" cy="28194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4" name="Straight Arrow Connector 23"/>
          <p:cNvCxnSpPr>
            <a:cxnSpLocks noChangeShapeType="1"/>
          </p:cNvCxnSpPr>
          <p:nvPr/>
        </p:nvCxnSpPr>
        <p:spPr bwMode="auto">
          <a:xfrm flipV="1">
            <a:off x="7549584" y="2289196"/>
            <a:ext cx="0" cy="6096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35" name="Straight Arrow Connector 34"/>
          <p:cNvCxnSpPr>
            <a:cxnSpLocks noChangeShapeType="1"/>
          </p:cNvCxnSpPr>
          <p:nvPr/>
        </p:nvCxnSpPr>
        <p:spPr bwMode="auto">
          <a:xfrm flipV="1">
            <a:off x="8632899" y="2282825"/>
            <a:ext cx="0" cy="460375"/>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37916" name="TextBox 79"/>
          <p:cNvSpPr txBox="1">
            <a:spLocks noChangeArrowheads="1"/>
          </p:cNvSpPr>
          <p:nvPr/>
        </p:nvSpPr>
        <p:spPr bwMode="auto">
          <a:xfrm>
            <a:off x="1248900" y="6163160"/>
            <a:ext cx="10858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600" dirty="0"/>
              <a:t>Tag Bytes</a:t>
            </a:r>
          </a:p>
        </p:txBody>
      </p:sp>
      <p:sp>
        <p:nvSpPr>
          <p:cNvPr id="37917" name="TextBox 81"/>
          <p:cNvSpPr txBox="1">
            <a:spLocks noChangeArrowheads="1"/>
          </p:cNvSpPr>
          <p:nvPr/>
        </p:nvSpPr>
        <p:spPr bwMode="auto">
          <a:xfrm>
            <a:off x="1996798" y="5307916"/>
            <a:ext cx="1397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Bitmap</a:t>
            </a:r>
          </a:p>
          <a:p>
            <a:pPr algn="ctr" eaLnBrk="1" hangingPunct="1"/>
            <a:r>
              <a:rPr lang="en-US" altLang="en-US" sz="1600" dirty="0"/>
              <a:t>Offset</a:t>
            </a:r>
          </a:p>
        </p:txBody>
      </p:sp>
      <p:sp>
        <p:nvSpPr>
          <p:cNvPr id="37918" name="TextBox 82"/>
          <p:cNvSpPr txBox="1">
            <a:spLocks noChangeArrowheads="1"/>
          </p:cNvSpPr>
          <p:nvPr/>
        </p:nvSpPr>
        <p:spPr bwMode="auto">
          <a:xfrm>
            <a:off x="3207359" y="4781968"/>
            <a:ext cx="134844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Fixed </a:t>
            </a:r>
            <a:r>
              <a:rPr lang="en-US" altLang="en-US" sz="1600" dirty="0"/>
              <a:t>Length</a:t>
            </a:r>
            <a:r>
              <a:rPr lang="en-US" altLang="en-US" sz="1400" dirty="0"/>
              <a:t> </a:t>
            </a:r>
          </a:p>
          <a:p>
            <a:pPr algn="ctr" eaLnBrk="1" hangingPunct="1"/>
            <a:r>
              <a:rPr lang="en-US" altLang="en-US" sz="1400" dirty="0"/>
              <a:t>Data</a:t>
            </a:r>
          </a:p>
        </p:txBody>
      </p:sp>
      <p:sp>
        <p:nvSpPr>
          <p:cNvPr id="37919" name="TextBox 91"/>
          <p:cNvSpPr txBox="1">
            <a:spLocks noChangeArrowheads="1"/>
          </p:cNvSpPr>
          <p:nvPr/>
        </p:nvSpPr>
        <p:spPr bwMode="auto">
          <a:xfrm>
            <a:off x="4262836" y="4056749"/>
            <a:ext cx="13922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 of Columns</a:t>
            </a:r>
          </a:p>
        </p:txBody>
      </p:sp>
      <p:sp>
        <p:nvSpPr>
          <p:cNvPr id="37921" name="TextBox 96"/>
          <p:cNvSpPr txBox="1">
            <a:spLocks noChangeArrowheads="1"/>
          </p:cNvSpPr>
          <p:nvPr/>
        </p:nvSpPr>
        <p:spPr bwMode="auto">
          <a:xfrm>
            <a:off x="8021723" y="2898796"/>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Length</a:t>
            </a:r>
          </a:p>
          <a:p>
            <a:pPr algn="ctr" eaLnBrk="1" hangingPunct="1"/>
            <a:r>
              <a:rPr lang="en-US" altLang="en-US" sz="1600" dirty="0"/>
              <a:t>Data</a:t>
            </a:r>
          </a:p>
        </p:txBody>
      </p:sp>
      <p:sp>
        <p:nvSpPr>
          <p:cNvPr id="37923" name="TextBox 95"/>
          <p:cNvSpPr txBox="1">
            <a:spLocks noChangeArrowheads="1"/>
          </p:cNvSpPr>
          <p:nvPr/>
        </p:nvSpPr>
        <p:spPr bwMode="auto">
          <a:xfrm>
            <a:off x="6122143" y="3309939"/>
            <a:ext cx="990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a:t>
            </a:r>
          </a:p>
          <a:p>
            <a:pPr algn="ctr" eaLnBrk="1" hangingPunct="1"/>
            <a:r>
              <a:rPr lang="en-US" altLang="en-US" sz="1600" dirty="0"/>
              <a:t>Count</a:t>
            </a:r>
          </a:p>
        </p:txBody>
      </p:sp>
      <p:cxnSp>
        <p:nvCxnSpPr>
          <p:cNvPr id="19" name="Straight Arrow Connector 18"/>
          <p:cNvCxnSpPr>
            <a:cxnSpLocks noChangeShapeType="1"/>
          </p:cNvCxnSpPr>
          <p:nvPr/>
        </p:nvCxnSpPr>
        <p:spPr bwMode="auto">
          <a:xfrm flipV="1">
            <a:off x="6621016" y="2282825"/>
            <a:ext cx="0" cy="8382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37926" name="TextBox 91"/>
          <p:cNvSpPr txBox="1">
            <a:spLocks noChangeArrowheads="1"/>
          </p:cNvSpPr>
          <p:nvPr/>
        </p:nvSpPr>
        <p:spPr bwMode="auto">
          <a:xfrm>
            <a:off x="5221727" y="3400425"/>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Values</a:t>
            </a:r>
          </a:p>
        </p:txBody>
      </p:sp>
      <p:sp>
        <p:nvSpPr>
          <p:cNvPr id="3" name="Right Brace 2"/>
          <p:cNvSpPr/>
          <p:nvPr/>
        </p:nvSpPr>
        <p:spPr>
          <a:xfrm rot="5400000">
            <a:off x="4938102" y="3745575"/>
            <a:ext cx="381000" cy="17315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928" name="TextBox 3"/>
          <p:cNvSpPr txBox="1">
            <a:spLocks noChangeArrowheads="1"/>
          </p:cNvSpPr>
          <p:nvPr/>
        </p:nvSpPr>
        <p:spPr bwMode="auto">
          <a:xfrm>
            <a:off x="4431831" y="4863071"/>
            <a:ext cx="13107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NULL Bitmap</a:t>
            </a:r>
          </a:p>
        </p:txBody>
      </p:sp>
      <p:sp>
        <p:nvSpPr>
          <p:cNvPr id="37932" name="TextBox 26"/>
          <p:cNvSpPr txBox="1">
            <a:spLocks noChangeArrowheads="1"/>
          </p:cNvSpPr>
          <p:nvPr/>
        </p:nvSpPr>
        <p:spPr bwMode="auto">
          <a:xfrm>
            <a:off x="6380890" y="4539906"/>
            <a:ext cx="15451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Variable Column </a:t>
            </a:r>
          </a:p>
          <a:p>
            <a:pPr algn="ctr" eaLnBrk="1" hangingPunct="1"/>
            <a:r>
              <a:rPr lang="en-US" altLang="en-US" sz="1400" dirty="0"/>
              <a:t>Offset Array</a:t>
            </a:r>
          </a:p>
        </p:txBody>
      </p:sp>
      <p:cxnSp>
        <p:nvCxnSpPr>
          <p:cNvPr id="27" name="Straight Arrow Connector 26">
            <a:extLst>
              <a:ext uri="{FF2B5EF4-FFF2-40B4-BE49-F238E27FC236}">
                <a16:creationId xmlns:a16="http://schemas.microsoft.com/office/drawing/2014/main" id="{9D86885E-EACA-2E4E-9548-2C41E013D9A9}"/>
              </a:ext>
            </a:extLst>
          </p:cNvPr>
          <p:cNvCxnSpPr>
            <a:cxnSpLocks noChangeShapeType="1"/>
          </p:cNvCxnSpPr>
          <p:nvPr/>
        </p:nvCxnSpPr>
        <p:spPr bwMode="auto">
          <a:xfrm flipV="1">
            <a:off x="3868602" y="2282825"/>
            <a:ext cx="0" cy="22860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29" name="TextBox 95">
            <a:extLst>
              <a:ext uri="{FF2B5EF4-FFF2-40B4-BE49-F238E27FC236}">
                <a16:creationId xmlns:a16="http://schemas.microsoft.com/office/drawing/2014/main" id="{E1C683FB-DCBA-1943-A231-35A0C3167972}"/>
              </a:ext>
            </a:extLst>
          </p:cNvPr>
          <p:cNvSpPr txBox="1">
            <a:spLocks noChangeArrowheads="1"/>
          </p:cNvSpPr>
          <p:nvPr/>
        </p:nvSpPr>
        <p:spPr bwMode="auto">
          <a:xfrm>
            <a:off x="6941489" y="3069943"/>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 Offsets</a:t>
            </a:r>
          </a:p>
        </p:txBody>
      </p:sp>
      <p:sp>
        <p:nvSpPr>
          <p:cNvPr id="28" name="Right Brace 27">
            <a:extLst>
              <a:ext uri="{FF2B5EF4-FFF2-40B4-BE49-F238E27FC236}">
                <a16:creationId xmlns:a16="http://schemas.microsoft.com/office/drawing/2014/main" id="{0D07990B-3D4F-0644-BA75-2143C581408D}"/>
              </a:ext>
            </a:extLst>
          </p:cNvPr>
          <p:cNvSpPr/>
          <p:nvPr/>
        </p:nvSpPr>
        <p:spPr>
          <a:xfrm rot="5400000">
            <a:off x="6922242" y="3380667"/>
            <a:ext cx="381000" cy="17306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6" name="Rectangle 25">
            <a:extLst>
              <a:ext uri="{FF2B5EF4-FFF2-40B4-BE49-F238E27FC236}">
                <a16:creationId xmlns:a16="http://schemas.microsoft.com/office/drawing/2014/main" id="{E10C1C31-3B7B-4546-81BE-AB1531AABA4C}"/>
              </a:ext>
            </a:extLst>
          </p:cNvPr>
          <p:cNvSpPr/>
          <p:nvPr/>
        </p:nvSpPr>
        <p:spPr>
          <a:xfrm>
            <a:off x="1254800" y="657225"/>
            <a:ext cx="990600" cy="12954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Rounded Rectangular Callout 24">
            <a:extLst>
              <a:ext uri="{FF2B5EF4-FFF2-40B4-BE49-F238E27FC236}">
                <a16:creationId xmlns:a16="http://schemas.microsoft.com/office/drawing/2014/main" id="{249EDEF7-0D8A-0441-B294-C3669E4DC671}"/>
              </a:ext>
            </a:extLst>
          </p:cNvPr>
          <p:cNvSpPr/>
          <p:nvPr/>
        </p:nvSpPr>
        <p:spPr>
          <a:xfrm>
            <a:off x="919417" y="2522538"/>
            <a:ext cx="4340225" cy="2895600"/>
          </a:xfrm>
          <a:prstGeom prst="wedgeRoundRectCallout">
            <a:avLst>
              <a:gd name="adj1" fmla="val -28296"/>
              <a:gd name="adj2" fmla="val -77760"/>
              <a:gd name="adj3" fmla="val 16667"/>
            </a:avLst>
          </a:prstGeom>
          <a:solidFill>
            <a:schemeClr val="bg1"/>
          </a:solidFill>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3600" dirty="0"/>
              <a:t> Tag Byte tells SQL Server metadata about the record. Always two bytes</a:t>
            </a:r>
          </a:p>
        </p:txBody>
      </p:sp>
    </p:spTree>
    <p:extLst>
      <p:ext uri="{BB962C8B-B14F-4D97-AF65-F5344CB8AC3E}">
        <p14:creationId xmlns:p14="http://schemas.microsoft.com/office/powerpoint/2010/main" val="319280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248900" y="636075"/>
          <a:ext cx="8229600" cy="1341438"/>
        </p:xfrm>
        <a:graphic>
          <a:graphicData uri="http://schemas.openxmlformats.org/drawingml/2006/table">
            <a:tbl>
              <a:tblPr/>
              <a:tblGrid>
                <a:gridCol w="1016000">
                  <a:extLst>
                    <a:ext uri="{9D8B030D-6E8A-4147-A177-3AD203B41FA5}">
                      <a16:colId xmlns:a16="http://schemas.microsoft.com/office/drawing/2014/main" val="20000"/>
                    </a:ext>
                  </a:extLst>
                </a:gridCol>
                <a:gridCol w="825500">
                  <a:extLst>
                    <a:ext uri="{9D8B030D-6E8A-4147-A177-3AD203B41FA5}">
                      <a16:colId xmlns:a16="http://schemas.microsoft.com/office/drawing/2014/main" val="20001"/>
                    </a:ext>
                  </a:extLst>
                </a:gridCol>
                <a:gridCol w="1431925">
                  <a:extLst>
                    <a:ext uri="{9D8B030D-6E8A-4147-A177-3AD203B41FA5}">
                      <a16:colId xmlns:a16="http://schemas.microsoft.com/office/drawing/2014/main" val="20002"/>
                    </a:ext>
                  </a:extLst>
                </a:gridCol>
                <a:gridCol w="725488">
                  <a:extLst>
                    <a:ext uri="{9D8B030D-6E8A-4147-A177-3AD203B41FA5}">
                      <a16:colId xmlns:a16="http://schemas.microsoft.com/office/drawing/2014/main" val="20003"/>
                    </a:ext>
                  </a:extLst>
                </a:gridCol>
                <a:gridCol w="909637">
                  <a:extLst>
                    <a:ext uri="{9D8B030D-6E8A-4147-A177-3AD203B41FA5}">
                      <a16:colId xmlns:a16="http://schemas.microsoft.com/office/drawing/2014/main" val="20004"/>
                    </a:ext>
                  </a:extLst>
                </a:gridCol>
                <a:gridCol w="911225">
                  <a:extLst>
                    <a:ext uri="{9D8B030D-6E8A-4147-A177-3AD203B41FA5}">
                      <a16:colId xmlns:a16="http://schemas.microsoft.com/office/drawing/2014/main" val="20005"/>
                    </a:ext>
                  </a:extLst>
                </a:gridCol>
                <a:gridCol w="971550">
                  <a:extLst>
                    <a:ext uri="{9D8B030D-6E8A-4147-A177-3AD203B41FA5}">
                      <a16:colId xmlns:a16="http://schemas.microsoft.com/office/drawing/2014/main" val="20006"/>
                    </a:ext>
                  </a:extLst>
                </a:gridCol>
                <a:gridCol w="1438275">
                  <a:extLst>
                    <a:ext uri="{9D8B030D-6E8A-4147-A177-3AD203B41FA5}">
                      <a16:colId xmlns:a16="http://schemas.microsoft.com/office/drawing/2014/main" val="20007"/>
                    </a:ext>
                  </a:extLst>
                </a:gridCol>
              </a:tblGrid>
              <a:tr h="1341438">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N/8 bytes</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x (# of variable cols) bytes </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cxnSp>
        <p:nvCxnSpPr>
          <p:cNvPr id="16" name="Straight Arrow Connector 15"/>
          <p:cNvCxnSpPr>
            <a:cxnSpLocks noChangeShapeType="1"/>
          </p:cNvCxnSpPr>
          <p:nvPr/>
        </p:nvCxnSpPr>
        <p:spPr bwMode="auto">
          <a:xfrm flipH="1" flipV="1">
            <a:off x="1792573" y="2241550"/>
            <a:ext cx="3175" cy="37338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0" name="Straight Arrow Connector 19"/>
          <p:cNvCxnSpPr>
            <a:cxnSpLocks noChangeShapeType="1"/>
          </p:cNvCxnSpPr>
          <p:nvPr/>
        </p:nvCxnSpPr>
        <p:spPr bwMode="auto">
          <a:xfrm flipV="1">
            <a:off x="5724221" y="2274042"/>
            <a:ext cx="0" cy="921551"/>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1" name="Straight Arrow Connector 20"/>
          <p:cNvCxnSpPr>
            <a:cxnSpLocks noChangeShapeType="1"/>
          </p:cNvCxnSpPr>
          <p:nvPr/>
        </p:nvCxnSpPr>
        <p:spPr bwMode="auto">
          <a:xfrm flipV="1">
            <a:off x="4890945" y="2274042"/>
            <a:ext cx="0" cy="1626164"/>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3" name="Straight Arrow Connector 22"/>
          <p:cNvCxnSpPr>
            <a:cxnSpLocks noChangeShapeType="1"/>
          </p:cNvCxnSpPr>
          <p:nvPr/>
        </p:nvCxnSpPr>
        <p:spPr bwMode="auto">
          <a:xfrm flipV="1">
            <a:off x="2675965" y="2282825"/>
            <a:ext cx="0" cy="28194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4" name="Straight Arrow Connector 23"/>
          <p:cNvCxnSpPr>
            <a:cxnSpLocks noChangeShapeType="1"/>
          </p:cNvCxnSpPr>
          <p:nvPr/>
        </p:nvCxnSpPr>
        <p:spPr bwMode="auto">
          <a:xfrm flipV="1">
            <a:off x="7549584" y="2289196"/>
            <a:ext cx="0" cy="6096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35" name="Straight Arrow Connector 34"/>
          <p:cNvCxnSpPr>
            <a:cxnSpLocks noChangeShapeType="1"/>
          </p:cNvCxnSpPr>
          <p:nvPr/>
        </p:nvCxnSpPr>
        <p:spPr bwMode="auto">
          <a:xfrm flipV="1">
            <a:off x="8632899" y="2282825"/>
            <a:ext cx="0" cy="460375"/>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37916" name="TextBox 79"/>
          <p:cNvSpPr txBox="1">
            <a:spLocks noChangeArrowheads="1"/>
          </p:cNvSpPr>
          <p:nvPr/>
        </p:nvSpPr>
        <p:spPr bwMode="auto">
          <a:xfrm>
            <a:off x="1248900" y="6163160"/>
            <a:ext cx="10858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600" dirty="0"/>
              <a:t>Tag Bytes</a:t>
            </a:r>
          </a:p>
        </p:txBody>
      </p:sp>
      <p:sp>
        <p:nvSpPr>
          <p:cNvPr id="37917" name="TextBox 81"/>
          <p:cNvSpPr txBox="1">
            <a:spLocks noChangeArrowheads="1"/>
          </p:cNvSpPr>
          <p:nvPr/>
        </p:nvSpPr>
        <p:spPr bwMode="auto">
          <a:xfrm>
            <a:off x="1996798" y="5307916"/>
            <a:ext cx="1397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Bitmap</a:t>
            </a:r>
          </a:p>
          <a:p>
            <a:pPr algn="ctr" eaLnBrk="1" hangingPunct="1"/>
            <a:r>
              <a:rPr lang="en-US" altLang="en-US" sz="1600" dirty="0"/>
              <a:t>Offset</a:t>
            </a:r>
          </a:p>
        </p:txBody>
      </p:sp>
      <p:sp>
        <p:nvSpPr>
          <p:cNvPr id="37918" name="TextBox 82"/>
          <p:cNvSpPr txBox="1">
            <a:spLocks noChangeArrowheads="1"/>
          </p:cNvSpPr>
          <p:nvPr/>
        </p:nvSpPr>
        <p:spPr bwMode="auto">
          <a:xfrm>
            <a:off x="3207359" y="4781968"/>
            <a:ext cx="134844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Fixed </a:t>
            </a:r>
            <a:r>
              <a:rPr lang="en-US" altLang="en-US" sz="1600" dirty="0"/>
              <a:t>Length</a:t>
            </a:r>
            <a:r>
              <a:rPr lang="en-US" altLang="en-US" sz="1400" dirty="0"/>
              <a:t> </a:t>
            </a:r>
          </a:p>
          <a:p>
            <a:pPr algn="ctr" eaLnBrk="1" hangingPunct="1"/>
            <a:r>
              <a:rPr lang="en-US" altLang="en-US" sz="1400" dirty="0"/>
              <a:t>Data</a:t>
            </a:r>
          </a:p>
        </p:txBody>
      </p:sp>
      <p:sp>
        <p:nvSpPr>
          <p:cNvPr id="37919" name="TextBox 91"/>
          <p:cNvSpPr txBox="1">
            <a:spLocks noChangeArrowheads="1"/>
          </p:cNvSpPr>
          <p:nvPr/>
        </p:nvSpPr>
        <p:spPr bwMode="auto">
          <a:xfrm>
            <a:off x="4262836" y="4056749"/>
            <a:ext cx="13922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 of Columns</a:t>
            </a:r>
          </a:p>
        </p:txBody>
      </p:sp>
      <p:sp>
        <p:nvSpPr>
          <p:cNvPr id="37921" name="TextBox 96"/>
          <p:cNvSpPr txBox="1">
            <a:spLocks noChangeArrowheads="1"/>
          </p:cNvSpPr>
          <p:nvPr/>
        </p:nvSpPr>
        <p:spPr bwMode="auto">
          <a:xfrm>
            <a:off x="8021723" y="2898796"/>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Length</a:t>
            </a:r>
          </a:p>
          <a:p>
            <a:pPr algn="ctr" eaLnBrk="1" hangingPunct="1"/>
            <a:r>
              <a:rPr lang="en-US" altLang="en-US" sz="1600" dirty="0"/>
              <a:t>Data</a:t>
            </a:r>
          </a:p>
        </p:txBody>
      </p:sp>
      <p:sp>
        <p:nvSpPr>
          <p:cNvPr id="37923" name="TextBox 95"/>
          <p:cNvSpPr txBox="1">
            <a:spLocks noChangeArrowheads="1"/>
          </p:cNvSpPr>
          <p:nvPr/>
        </p:nvSpPr>
        <p:spPr bwMode="auto">
          <a:xfrm>
            <a:off x="6122143" y="3309939"/>
            <a:ext cx="990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a:t>
            </a:r>
          </a:p>
          <a:p>
            <a:pPr algn="ctr" eaLnBrk="1" hangingPunct="1"/>
            <a:r>
              <a:rPr lang="en-US" altLang="en-US" sz="1600" dirty="0"/>
              <a:t>Count</a:t>
            </a:r>
          </a:p>
        </p:txBody>
      </p:sp>
      <p:cxnSp>
        <p:nvCxnSpPr>
          <p:cNvPr id="19" name="Straight Arrow Connector 18"/>
          <p:cNvCxnSpPr>
            <a:cxnSpLocks noChangeShapeType="1"/>
          </p:cNvCxnSpPr>
          <p:nvPr/>
        </p:nvCxnSpPr>
        <p:spPr bwMode="auto">
          <a:xfrm flipV="1">
            <a:off x="6621016" y="2282825"/>
            <a:ext cx="0" cy="8382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37926" name="TextBox 91"/>
          <p:cNvSpPr txBox="1">
            <a:spLocks noChangeArrowheads="1"/>
          </p:cNvSpPr>
          <p:nvPr/>
        </p:nvSpPr>
        <p:spPr bwMode="auto">
          <a:xfrm>
            <a:off x="5221727" y="3400425"/>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Values</a:t>
            </a:r>
          </a:p>
        </p:txBody>
      </p:sp>
      <p:sp>
        <p:nvSpPr>
          <p:cNvPr id="3" name="Right Brace 2"/>
          <p:cNvSpPr/>
          <p:nvPr/>
        </p:nvSpPr>
        <p:spPr>
          <a:xfrm rot="5400000">
            <a:off x="4938102" y="3745575"/>
            <a:ext cx="381000" cy="17315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928" name="TextBox 3"/>
          <p:cNvSpPr txBox="1">
            <a:spLocks noChangeArrowheads="1"/>
          </p:cNvSpPr>
          <p:nvPr/>
        </p:nvSpPr>
        <p:spPr bwMode="auto">
          <a:xfrm>
            <a:off x="4431831" y="4863071"/>
            <a:ext cx="13107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NULL Bitmap</a:t>
            </a:r>
          </a:p>
        </p:txBody>
      </p:sp>
      <p:sp>
        <p:nvSpPr>
          <p:cNvPr id="37932" name="TextBox 26"/>
          <p:cNvSpPr txBox="1">
            <a:spLocks noChangeArrowheads="1"/>
          </p:cNvSpPr>
          <p:nvPr/>
        </p:nvSpPr>
        <p:spPr bwMode="auto">
          <a:xfrm>
            <a:off x="6380890" y="4539906"/>
            <a:ext cx="15451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Variable Column </a:t>
            </a:r>
          </a:p>
          <a:p>
            <a:pPr algn="ctr" eaLnBrk="1" hangingPunct="1"/>
            <a:r>
              <a:rPr lang="en-US" altLang="en-US" sz="1400" dirty="0"/>
              <a:t>Offset Array</a:t>
            </a:r>
          </a:p>
        </p:txBody>
      </p:sp>
      <p:cxnSp>
        <p:nvCxnSpPr>
          <p:cNvPr id="27" name="Straight Arrow Connector 26">
            <a:extLst>
              <a:ext uri="{FF2B5EF4-FFF2-40B4-BE49-F238E27FC236}">
                <a16:creationId xmlns:a16="http://schemas.microsoft.com/office/drawing/2014/main" id="{9D86885E-EACA-2E4E-9548-2C41E013D9A9}"/>
              </a:ext>
            </a:extLst>
          </p:cNvPr>
          <p:cNvCxnSpPr>
            <a:cxnSpLocks noChangeShapeType="1"/>
          </p:cNvCxnSpPr>
          <p:nvPr/>
        </p:nvCxnSpPr>
        <p:spPr bwMode="auto">
          <a:xfrm flipV="1">
            <a:off x="3868602" y="2282825"/>
            <a:ext cx="0" cy="22860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29" name="TextBox 95">
            <a:extLst>
              <a:ext uri="{FF2B5EF4-FFF2-40B4-BE49-F238E27FC236}">
                <a16:creationId xmlns:a16="http://schemas.microsoft.com/office/drawing/2014/main" id="{E1C683FB-DCBA-1943-A231-35A0C3167972}"/>
              </a:ext>
            </a:extLst>
          </p:cNvPr>
          <p:cNvSpPr txBox="1">
            <a:spLocks noChangeArrowheads="1"/>
          </p:cNvSpPr>
          <p:nvPr/>
        </p:nvSpPr>
        <p:spPr bwMode="auto">
          <a:xfrm>
            <a:off x="6941489" y="3069943"/>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 Offsets</a:t>
            </a:r>
          </a:p>
        </p:txBody>
      </p:sp>
      <p:sp>
        <p:nvSpPr>
          <p:cNvPr id="28" name="Right Brace 27">
            <a:extLst>
              <a:ext uri="{FF2B5EF4-FFF2-40B4-BE49-F238E27FC236}">
                <a16:creationId xmlns:a16="http://schemas.microsoft.com/office/drawing/2014/main" id="{0D07990B-3D4F-0644-BA75-2143C581408D}"/>
              </a:ext>
            </a:extLst>
          </p:cNvPr>
          <p:cNvSpPr/>
          <p:nvPr/>
        </p:nvSpPr>
        <p:spPr>
          <a:xfrm rot="5400000">
            <a:off x="6922242" y="3380667"/>
            <a:ext cx="381000" cy="17306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6" name="Rectangle 25">
            <a:extLst>
              <a:ext uri="{FF2B5EF4-FFF2-40B4-BE49-F238E27FC236}">
                <a16:creationId xmlns:a16="http://schemas.microsoft.com/office/drawing/2014/main" id="{DAEFD69E-6096-7C48-8B7D-AA7B14F79389}"/>
              </a:ext>
            </a:extLst>
          </p:cNvPr>
          <p:cNvSpPr/>
          <p:nvPr/>
        </p:nvSpPr>
        <p:spPr>
          <a:xfrm>
            <a:off x="2256865" y="636075"/>
            <a:ext cx="838200" cy="12954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Rounded Rectangular Callout 24">
            <a:extLst>
              <a:ext uri="{FF2B5EF4-FFF2-40B4-BE49-F238E27FC236}">
                <a16:creationId xmlns:a16="http://schemas.microsoft.com/office/drawing/2014/main" id="{A34725BF-559E-FA48-A383-C8AEE186D07D}"/>
              </a:ext>
            </a:extLst>
          </p:cNvPr>
          <p:cNvSpPr/>
          <p:nvPr/>
        </p:nvSpPr>
        <p:spPr>
          <a:xfrm>
            <a:off x="2378532" y="2417885"/>
            <a:ext cx="4191000" cy="3965857"/>
          </a:xfrm>
          <a:prstGeom prst="wedgeRoundRectCallout">
            <a:avLst>
              <a:gd name="adj1" fmla="val -40162"/>
              <a:gd name="adj2" fmla="val -77184"/>
              <a:gd name="adj3" fmla="val 16667"/>
            </a:avLst>
          </a:prstGeom>
          <a:solidFill>
            <a:schemeClr val="bg1"/>
          </a:solidFill>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3600" dirty="0"/>
              <a:t>NULL Bitmap Offset is a forward pointer to where the NULL Bitmap lives. Always two bytes</a:t>
            </a:r>
          </a:p>
        </p:txBody>
      </p:sp>
    </p:spTree>
    <p:extLst>
      <p:ext uri="{BB962C8B-B14F-4D97-AF65-F5344CB8AC3E}">
        <p14:creationId xmlns:p14="http://schemas.microsoft.com/office/powerpoint/2010/main" val="217565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3" name="Rectangle 22">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itle 1">
            <a:extLst>
              <a:ext uri="{FF2B5EF4-FFF2-40B4-BE49-F238E27FC236}">
                <a16:creationId xmlns:a16="http://schemas.microsoft.com/office/drawing/2014/main" id="{20D99B1D-BAAD-4B96-97E9-6531FE52FB99}"/>
              </a:ext>
            </a:extLst>
          </p:cNvPr>
          <p:cNvSpPr>
            <a:spLocks noGrp="1"/>
          </p:cNvSpPr>
          <p:nvPr>
            <p:ph type="title"/>
          </p:nvPr>
        </p:nvSpPr>
        <p:spPr>
          <a:xfrm>
            <a:off x="680321" y="753228"/>
            <a:ext cx="4136123" cy="1080938"/>
          </a:xfrm>
        </p:spPr>
        <p:txBody>
          <a:bodyPr>
            <a:normAutofit/>
          </a:bodyPr>
          <a:lstStyle/>
          <a:p>
            <a:r>
              <a:rPr lang="en-US" dirty="0">
                <a:effectLst>
                  <a:outerShdw blurRad="38100" dist="38100" dir="2700000" algn="tl">
                    <a:srgbClr val="000000">
                      <a:alpha val="43137"/>
                    </a:srgbClr>
                  </a:outerShdw>
                </a:effectLst>
              </a:rPr>
              <a:t>Who Am I?</a:t>
            </a:r>
          </a:p>
        </p:txBody>
      </p:sp>
      <p:pic>
        <p:nvPicPr>
          <p:cNvPr id="27" name="Picture 26">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14" name="Content Placeholder 2">
            <a:extLst>
              <a:ext uri="{FF2B5EF4-FFF2-40B4-BE49-F238E27FC236}">
                <a16:creationId xmlns:a16="http://schemas.microsoft.com/office/drawing/2014/main" id="{19CABFBA-B250-458C-B74C-B55084B11954}"/>
              </a:ext>
            </a:extLst>
          </p:cNvPr>
          <p:cNvSpPr>
            <a:spLocks noGrp="1"/>
          </p:cNvSpPr>
          <p:nvPr>
            <p:ph idx="1"/>
          </p:nvPr>
        </p:nvSpPr>
        <p:spPr>
          <a:xfrm>
            <a:off x="339512" y="2070133"/>
            <a:ext cx="4105267" cy="4593059"/>
          </a:xfrm>
        </p:spPr>
        <p:txBody>
          <a:bodyPr>
            <a:normAutofit fontScale="92500" lnSpcReduction="10000"/>
          </a:bodyPr>
          <a:lstStyle/>
          <a:p>
            <a:r>
              <a:rPr lang="en-US" dirty="0"/>
              <a:t>Leader of the Louisville SQL Server/Power BI User Group</a:t>
            </a:r>
          </a:p>
          <a:p>
            <a:r>
              <a:rPr lang="en-US" dirty="0"/>
              <a:t>Organizer/Speaker of SQL Saturday’s &amp; other conferences</a:t>
            </a:r>
          </a:p>
          <a:p>
            <a:r>
              <a:rPr lang="en-US" dirty="0"/>
              <a:t>Heavily involved with SQL PASS</a:t>
            </a:r>
          </a:p>
          <a:p>
            <a:r>
              <a:rPr lang="en-US" dirty="0"/>
              <a:t>Microsoft Data Platform MVP</a:t>
            </a:r>
          </a:p>
          <a:p>
            <a:r>
              <a:rPr lang="en-US" dirty="0"/>
              <a:t>Friend of Redgate 2015 - 2019</a:t>
            </a:r>
          </a:p>
          <a:p>
            <a:r>
              <a:rPr lang="en-US" dirty="0" err="1"/>
              <a:t>Idera</a:t>
            </a:r>
            <a:r>
              <a:rPr lang="en-US" dirty="0"/>
              <a:t> ACE 2016</a:t>
            </a:r>
          </a:p>
          <a:p>
            <a:r>
              <a:rPr lang="en-US" dirty="0" err="1"/>
              <a:t>SentryOne</a:t>
            </a:r>
            <a:r>
              <a:rPr lang="en-US" dirty="0"/>
              <a:t> Product Advisory Council</a:t>
            </a:r>
          </a:p>
        </p:txBody>
      </p:sp>
      <p:pic>
        <p:nvPicPr>
          <p:cNvPr id="9" name="Picture 8">
            <a:extLst>
              <a:ext uri="{FF2B5EF4-FFF2-40B4-BE49-F238E27FC236}">
                <a16:creationId xmlns:a16="http://schemas.microsoft.com/office/drawing/2014/main" id="{33B3C926-8DF8-48E3-A2BF-B26FC2B08219}"/>
              </a:ext>
            </a:extLst>
          </p:cNvPr>
          <p:cNvPicPr>
            <a:picLocks noChangeAspect="1"/>
          </p:cNvPicPr>
          <p:nvPr/>
        </p:nvPicPr>
        <p:blipFill>
          <a:blip r:embed="rId4"/>
          <a:stretch>
            <a:fillRect/>
          </a:stretch>
        </p:blipFill>
        <p:spPr>
          <a:xfrm>
            <a:off x="5276090" y="1140641"/>
            <a:ext cx="6269479" cy="4576718"/>
          </a:xfrm>
          <a:prstGeom prst="rect">
            <a:avLst/>
          </a:prstGeom>
          <a:ln>
            <a:noFill/>
          </a:ln>
          <a:effectLst>
            <a:outerShdw blurRad="76200" dist="63500" dir="5040000" algn="tl" rotWithShape="0">
              <a:srgbClr val="000000">
                <a:alpha val="41000"/>
              </a:srgbClr>
            </a:outerShdw>
          </a:effectLst>
        </p:spPr>
      </p:pic>
      <p:pic>
        <p:nvPicPr>
          <p:cNvPr id="2" name="Picture 1">
            <a:extLst>
              <a:ext uri="{FF2B5EF4-FFF2-40B4-BE49-F238E27FC236}">
                <a16:creationId xmlns:a16="http://schemas.microsoft.com/office/drawing/2014/main" id="{BB0BBFF5-5288-A349-9BF6-3348FCFEE0DD}"/>
              </a:ext>
            </a:extLst>
          </p:cNvPr>
          <p:cNvPicPr>
            <a:picLocks noChangeAspect="1"/>
          </p:cNvPicPr>
          <p:nvPr/>
        </p:nvPicPr>
        <p:blipFill>
          <a:blip r:embed="rId5"/>
          <a:stretch>
            <a:fillRect/>
          </a:stretch>
        </p:blipFill>
        <p:spPr>
          <a:xfrm>
            <a:off x="5543295" y="3338358"/>
            <a:ext cx="1579881" cy="2098279"/>
          </a:xfrm>
          <a:prstGeom prst="rect">
            <a:avLst/>
          </a:prstGeom>
        </p:spPr>
      </p:pic>
    </p:spTree>
    <p:extLst>
      <p:ext uri="{BB962C8B-B14F-4D97-AF65-F5344CB8AC3E}">
        <p14:creationId xmlns:p14="http://schemas.microsoft.com/office/powerpoint/2010/main" val="237990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248900" y="636075"/>
          <a:ext cx="8229600" cy="1341438"/>
        </p:xfrm>
        <a:graphic>
          <a:graphicData uri="http://schemas.openxmlformats.org/drawingml/2006/table">
            <a:tbl>
              <a:tblPr/>
              <a:tblGrid>
                <a:gridCol w="1016000">
                  <a:extLst>
                    <a:ext uri="{9D8B030D-6E8A-4147-A177-3AD203B41FA5}">
                      <a16:colId xmlns:a16="http://schemas.microsoft.com/office/drawing/2014/main" val="20000"/>
                    </a:ext>
                  </a:extLst>
                </a:gridCol>
                <a:gridCol w="825500">
                  <a:extLst>
                    <a:ext uri="{9D8B030D-6E8A-4147-A177-3AD203B41FA5}">
                      <a16:colId xmlns:a16="http://schemas.microsoft.com/office/drawing/2014/main" val="20001"/>
                    </a:ext>
                  </a:extLst>
                </a:gridCol>
                <a:gridCol w="1431925">
                  <a:extLst>
                    <a:ext uri="{9D8B030D-6E8A-4147-A177-3AD203B41FA5}">
                      <a16:colId xmlns:a16="http://schemas.microsoft.com/office/drawing/2014/main" val="20002"/>
                    </a:ext>
                  </a:extLst>
                </a:gridCol>
                <a:gridCol w="725488">
                  <a:extLst>
                    <a:ext uri="{9D8B030D-6E8A-4147-A177-3AD203B41FA5}">
                      <a16:colId xmlns:a16="http://schemas.microsoft.com/office/drawing/2014/main" val="20003"/>
                    </a:ext>
                  </a:extLst>
                </a:gridCol>
                <a:gridCol w="909637">
                  <a:extLst>
                    <a:ext uri="{9D8B030D-6E8A-4147-A177-3AD203B41FA5}">
                      <a16:colId xmlns:a16="http://schemas.microsoft.com/office/drawing/2014/main" val="20004"/>
                    </a:ext>
                  </a:extLst>
                </a:gridCol>
                <a:gridCol w="911225">
                  <a:extLst>
                    <a:ext uri="{9D8B030D-6E8A-4147-A177-3AD203B41FA5}">
                      <a16:colId xmlns:a16="http://schemas.microsoft.com/office/drawing/2014/main" val="20005"/>
                    </a:ext>
                  </a:extLst>
                </a:gridCol>
                <a:gridCol w="971550">
                  <a:extLst>
                    <a:ext uri="{9D8B030D-6E8A-4147-A177-3AD203B41FA5}">
                      <a16:colId xmlns:a16="http://schemas.microsoft.com/office/drawing/2014/main" val="20006"/>
                    </a:ext>
                  </a:extLst>
                </a:gridCol>
                <a:gridCol w="1438275">
                  <a:extLst>
                    <a:ext uri="{9D8B030D-6E8A-4147-A177-3AD203B41FA5}">
                      <a16:colId xmlns:a16="http://schemas.microsoft.com/office/drawing/2014/main" val="20007"/>
                    </a:ext>
                  </a:extLst>
                </a:gridCol>
              </a:tblGrid>
              <a:tr h="1341438">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N/8 bytes</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x (# of variable cols) bytes </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cxnSp>
        <p:nvCxnSpPr>
          <p:cNvPr id="16" name="Straight Arrow Connector 15"/>
          <p:cNvCxnSpPr>
            <a:cxnSpLocks noChangeShapeType="1"/>
          </p:cNvCxnSpPr>
          <p:nvPr/>
        </p:nvCxnSpPr>
        <p:spPr bwMode="auto">
          <a:xfrm flipH="1" flipV="1">
            <a:off x="1792573" y="2241550"/>
            <a:ext cx="3175" cy="37338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0" name="Straight Arrow Connector 19"/>
          <p:cNvCxnSpPr>
            <a:cxnSpLocks noChangeShapeType="1"/>
          </p:cNvCxnSpPr>
          <p:nvPr/>
        </p:nvCxnSpPr>
        <p:spPr bwMode="auto">
          <a:xfrm flipV="1">
            <a:off x="5724221" y="2274042"/>
            <a:ext cx="0" cy="921551"/>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1" name="Straight Arrow Connector 20"/>
          <p:cNvCxnSpPr>
            <a:cxnSpLocks noChangeShapeType="1"/>
          </p:cNvCxnSpPr>
          <p:nvPr/>
        </p:nvCxnSpPr>
        <p:spPr bwMode="auto">
          <a:xfrm flipV="1">
            <a:off x="4890945" y="2274042"/>
            <a:ext cx="0" cy="1626164"/>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3" name="Straight Arrow Connector 22"/>
          <p:cNvCxnSpPr>
            <a:cxnSpLocks noChangeShapeType="1"/>
          </p:cNvCxnSpPr>
          <p:nvPr/>
        </p:nvCxnSpPr>
        <p:spPr bwMode="auto">
          <a:xfrm flipV="1">
            <a:off x="2675965" y="2282825"/>
            <a:ext cx="0" cy="28194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4" name="Straight Arrow Connector 23"/>
          <p:cNvCxnSpPr>
            <a:cxnSpLocks noChangeShapeType="1"/>
          </p:cNvCxnSpPr>
          <p:nvPr/>
        </p:nvCxnSpPr>
        <p:spPr bwMode="auto">
          <a:xfrm flipV="1">
            <a:off x="7549584" y="2289196"/>
            <a:ext cx="0" cy="6096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35" name="Straight Arrow Connector 34"/>
          <p:cNvCxnSpPr>
            <a:cxnSpLocks noChangeShapeType="1"/>
          </p:cNvCxnSpPr>
          <p:nvPr/>
        </p:nvCxnSpPr>
        <p:spPr bwMode="auto">
          <a:xfrm flipV="1">
            <a:off x="8632899" y="2282825"/>
            <a:ext cx="0" cy="460375"/>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37916" name="TextBox 79"/>
          <p:cNvSpPr txBox="1">
            <a:spLocks noChangeArrowheads="1"/>
          </p:cNvSpPr>
          <p:nvPr/>
        </p:nvSpPr>
        <p:spPr bwMode="auto">
          <a:xfrm>
            <a:off x="1248900" y="6163160"/>
            <a:ext cx="10858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600" dirty="0"/>
              <a:t>Tag Bytes</a:t>
            </a:r>
          </a:p>
        </p:txBody>
      </p:sp>
      <p:sp>
        <p:nvSpPr>
          <p:cNvPr id="37917" name="TextBox 81"/>
          <p:cNvSpPr txBox="1">
            <a:spLocks noChangeArrowheads="1"/>
          </p:cNvSpPr>
          <p:nvPr/>
        </p:nvSpPr>
        <p:spPr bwMode="auto">
          <a:xfrm>
            <a:off x="1996798" y="5307916"/>
            <a:ext cx="1397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Bitmap</a:t>
            </a:r>
          </a:p>
          <a:p>
            <a:pPr algn="ctr" eaLnBrk="1" hangingPunct="1"/>
            <a:r>
              <a:rPr lang="en-US" altLang="en-US" sz="1600" dirty="0"/>
              <a:t>Offset</a:t>
            </a:r>
          </a:p>
        </p:txBody>
      </p:sp>
      <p:sp>
        <p:nvSpPr>
          <p:cNvPr id="37918" name="TextBox 82"/>
          <p:cNvSpPr txBox="1">
            <a:spLocks noChangeArrowheads="1"/>
          </p:cNvSpPr>
          <p:nvPr/>
        </p:nvSpPr>
        <p:spPr bwMode="auto">
          <a:xfrm>
            <a:off x="3207359" y="4781968"/>
            <a:ext cx="134844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Fixed </a:t>
            </a:r>
            <a:r>
              <a:rPr lang="en-US" altLang="en-US" sz="1600" dirty="0"/>
              <a:t>Length</a:t>
            </a:r>
            <a:r>
              <a:rPr lang="en-US" altLang="en-US" sz="1400" dirty="0"/>
              <a:t> </a:t>
            </a:r>
          </a:p>
          <a:p>
            <a:pPr algn="ctr" eaLnBrk="1" hangingPunct="1"/>
            <a:r>
              <a:rPr lang="en-US" altLang="en-US" sz="1400" dirty="0"/>
              <a:t>Data</a:t>
            </a:r>
          </a:p>
        </p:txBody>
      </p:sp>
      <p:sp>
        <p:nvSpPr>
          <p:cNvPr id="37919" name="TextBox 91"/>
          <p:cNvSpPr txBox="1">
            <a:spLocks noChangeArrowheads="1"/>
          </p:cNvSpPr>
          <p:nvPr/>
        </p:nvSpPr>
        <p:spPr bwMode="auto">
          <a:xfrm>
            <a:off x="4262836" y="4056749"/>
            <a:ext cx="13922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 of Columns</a:t>
            </a:r>
          </a:p>
        </p:txBody>
      </p:sp>
      <p:sp>
        <p:nvSpPr>
          <p:cNvPr id="37921" name="TextBox 96"/>
          <p:cNvSpPr txBox="1">
            <a:spLocks noChangeArrowheads="1"/>
          </p:cNvSpPr>
          <p:nvPr/>
        </p:nvSpPr>
        <p:spPr bwMode="auto">
          <a:xfrm>
            <a:off x="8021723" y="2898796"/>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Length</a:t>
            </a:r>
          </a:p>
          <a:p>
            <a:pPr algn="ctr" eaLnBrk="1" hangingPunct="1"/>
            <a:r>
              <a:rPr lang="en-US" altLang="en-US" sz="1600" dirty="0"/>
              <a:t>Data</a:t>
            </a:r>
          </a:p>
        </p:txBody>
      </p:sp>
      <p:sp>
        <p:nvSpPr>
          <p:cNvPr id="37923" name="TextBox 95"/>
          <p:cNvSpPr txBox="1">
            <a:spLocks noChangeArrowheads="1"/>
          </p:cNvSpPr>
          <p:nvPr/>
        </p:nvSpPr>
        <p:spPr bwMode="auto">
          <a:xfrm>
            <a:off x="6122143" y="3309939"/>
            <a:ext cx="990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a:t>
            </a:r>
          </a:p>
          <a:p>
            <a:pPr algn="ctr" eaLnBrk="1" hangingPunct="1"/>
            <a:r>
              <a:rPr lang="en-US" altLang="en-US" sz="1600" dirty="0"/>
              <a:t>Count</a:t>
            </a:r>
          </a:p>
        </p:txBody>
      </p:sp>
      <p:cxnSp>
        <p:nvCxnSpPr>
          <p:cNvPr id="19" name="Straight Arrow Connector 18"/>
          <p:cNvCxnSpPr>
            <a:cxnSpLocks noChangeShapeType="1"/>
          </p:cNvCxnSpPr>
          <p:nvPr/>
        </p:nvCxnSpPr>
        <p:spPr bwMode="auto">
          <a:xfrm flipV="1">
            <a:off x="6621016" y="2282825"/>
            <a:ext cx="0" cy="8382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37926" name="TextBox 91"/>
          <p:cNvSpPr txBox="1">
            <a:spLocks noChangeArrowheads="1"/>
          </p:cNvSpPr>
          <p:nvPr/>
        </p:nvSpPr>
        <p:spPr bwMode="auto">
          <a:xfrm>
            <a:off x="5221727" y="3400425"/>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Values</a:t>
            </a:r>
          </a:p>
        </p:txBody>
      </p:sp>
      <p:sp>
        <p:nvSpPr>
          <p:cNvPr id="3" name="Right Brace 2"/>
          <p:cNvSpPr/>
          <p:nvPr/>
        </p:nvSpPr>
        <p:spPr>
          <a:xfrm rot="5400000">
            <a:off x="4938102" y="3745575"/>
            <a:ext cx="381000" cy="17315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928" name="TextBox 3"/>
          <p:cNvSpPr txBox="1">
            <a:spLocks noChangeArrowheads="1"/>
          </p:cNvSpPr>
          <p:nvPr/>
        </p:nvSpPr>
        <p:spPr bwMode="auto">
          <a:xfrm>
            <a:off x="4431831" y="4863071"/>
            <a:ext cx="13107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NULL Bitmap</a:t>
            </a:r>
          </a:p>
        </p:txBody>
      </p:sp>
      <p:sp>
        <p:nvSpPr>
          <p:cNvPr id="37932" name="TextBox 26"/>
          <p:cNvSpPr txBox="1">
            <a:spLocks noChangeArrowheads="1"/>
          </p:cNvSpPr>
          <p:nvPr/>
        </p:nvSpPr>
        <p:spPr bwMode="auto">
          <a:xfrm>
            <a:off x="6380890" y="4539906"/>
            <a:ext cx="15451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Variable Column </a:t>
            </a:r>
          </a:p>
          <a:p>
            <a:pPr algn="ctr" eaLnBrk="1" hangingPunct="1"/>
            <a:r>
              <a:rPr lang="en-US" altLang="en-US" sz="1400" dirty="0"/>
              <a:t>Offset Array</a:t>
            </a:r>
          </a:p>
        </p:txBody>
      </p:sp>
      <p:cxnSp>
        <p:nvCxnSpPr>
          <p:cNvPr id="27" name="Straight Arrow Connector 26">
            <a:extLst>
              <a:ext uri="{FF2B5EF4-FFF2-40B4-BE49-F238E27FC236}">
                <a16:creationId xmlns:a16="http://schemas.microsoft.com/office/drawing/2014/main" id="{9D86885E-EACA-2E4E-9548-2C41E013D9A9}"/>
              </a:ext>
            </a:extLst>
          </p:cNvPr>
          <p:cNvCxnSpPr>
            <a:cxnSpLocks noChangeShapeType="1"/>
          </p:cNvCxnSpPr>
          <p:nvPr/>
        </p:nvCxnSpPr>
        <p:spPr bwMode="auto">
          <a:xfrm flipV="1">
            <a:off x="3868602" y="2282825"/>
            <a:ext cx="0" cy="22860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29" name="TextBox 95">
            <a:extLst>
              <a:ext uri="{FF2B5EF4-FFF2-40B4-BE49-F238E27FC236}">
                <a16:creationId xmlns:a16="http://schemas.microsoft.com/office/drawing/2014/main" id="{E1C683FB-DCBA-1943-A231-35A0C3167972}"/>
              </a:ext>
            </a:extLst>
          </p:cNvPr>
          <p:cNvSpPr txBox="1">
            <a:spLocks noChangeArrowheads="1"/>
          </p:cNvSpPr>
          <p:nvPr/>
        </p:nvSpPr>
        <p:spPr bwMode="auto">
          <a:xfrm>
            <a:off x="6941489" y="3069943"/>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 Offsets</a:t>
            </a:r>
          </a:p>
        </p:txBody>
      </p:sp>
      <p:sp>
        <p:nvSpPr>
          <p:cNvPr id="28" name="Right Brace 27">
            <a:extLst>
              <a:ext uri="{FF2B5EF4-FFF2-40B4-BE49-F238E27FC236}">
                <a16:creationId xmlns:a16="http://schemas.microsoft.com/office/drawing/2014/main" id="{0D07990B-3D4F-0644-BA75-2143C581408D}"/>
              </a:ext>
            </a:extLst>
          </p:cNvPr>
          <p:cNvSpPr/>
          <p:nvPr/>
        </p:nvSpPr>
        <p:spPr>
          <a:xfrm rot="5400000">
            <a:off x="6922242" y="3380667"/>
            <a:ext cx="381000" cy="17306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5" name="Rectangle 24">
            <a:extLst>
              <a:ext uri="{FF2B5EF4-FFF2-40B4-BE49-F238E27FC236}">
                <a16:creationId xmlns:a16="http://schemas.microsoft.com/office/drawing/2014/main" id="{D812FDEF-5A1B-1F42-8E85-09A6F46F35D5}"/>
              </a:ext>
            </a:extLst>
          </p:cNvPr>
          <p:cNvSpPr/>
          <p:nvPr/>
        </p:nvSpPr>
        <p:spPr>
          <a:xfrm>
            <a:off x="3108005" y="636075"/>
            <a:ext cx="1388494" cy="12954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 name="Rounded Rectangular Callout 29">
            <a:extLst>
              <a:ext uri="{FF2B5EF4-FFF2-40B4-BE49-F238E27FC236}">
                <a16:creationId xmlns:a16="http://schemas.microsoft.com/office/drawing/2014/main" id="{69B415CC-8E3C-7848-82ED-733B674E4D66}"/>
              </a:ext>
            </a:extLst>
          </p:cNvPr>
          <p:cNvSpPr/>
          <p:nvPr/>
        </p:nvSpPr>
        <p:spPr>
          <a:xfrm>
            <a:off x="2385908" y="3232150"/>
            <a:ext cx="4191000" cy="2743200"/>
          </a:xfrm>
          <a:prstGeom prst="wedgeRoundRectCallout">
            <a:avLst>
              <a:gd name="adj1" fmla="val -12530"/>
              <a:gd name="adj2" fmla="val -109076"/>
              <a:gd name="adj3" fmla="val 16667"/>
            </a:avLst>
          </a:prstGeom>
          <a:solidFill>
            <a:schemeClr val="bg1"/>
          </a:solidFill>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3600" dirty="0"/>
              <a:t>Fixed Data Length Lives here. N = total sum of fixed data length</a:t>
            </a:r>
          </a:p>
        </p:txBody>
      </p:sp>
    </p:spTree>
    <p:extLst>
      <p:ext uri="{BB962C8B-B14F-4D97-AF65-F5344CB8AC3E}">
        <p14:creationId xmlns:p14="http://schemas.microsoft.com/office/powerpoint/2010/main" val="3537454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ext uri="{D42A27DB-BD31-4B8C-83A1-F6EECF244321}">
                <p14:modId xmlns:p14="http://schemas.microsoft.com/office/powerpoint/2010/main" val="378656613"/>
              </p:ext>
            </p:extLst>
          </p:nvPr>
        </p:nvGraphicFramePr>
        <p:xfrm>
          <a:off x="1248900" y="636075"/>
          <a:ext cx="8229600" cy="1341438"/>
        </p:xfrm>
        <a:graphic>
          <a:graphicData uri="http://schemas.openxmlformats.org/drawingml/2006/table">
            <a:tbl>
              <a:tblPr/>
              <a:tblGrid>
                <a:gridCol w="1016000">
                  <a:extLst>
                    <a:ext uri="{9D8B030D-6E8A-4147-A177-3AD203B41FA5}">
                      <a16:colId xmlns:a16="http://schemas.microsoft.com/office/drawing/2014/main" val="20000"/>
                    </a:ext>
                  </a:extLst>
                </a:gridCol>
                <a:gridCol w="825500">
                  <a:extLst>
                    <a:ext uri="{9D8B030D-6E8A-4147-A177-3AD203B41FA5}">
                      <a16:colId xmlns:a16="http://schemas.microsoft.com/office/drawing/2014/main" val="20001"/>
                    </a:ext>
                  </a:extLst>
                </a:gridCol>
                <a:gridCol w="1431925">
                  <a:extLst>
                    <a:ext uri="{9D8B030D-6E8A-4147-A177-3AD203B41FA5}">
                      <a16:colId xmlns:a16="http://schemas.microsoft.com/office/drawing/2014/main" val="20002"/>
                    </a:ext>
                  </a:extLst>
                </a:gridCol>
                <a:gridCol w="725488">
                  <a:extLst>
                    <a:ext uri="{9D8B030D-6E8A-4147-A177-3AD203B41FA5}">
                      <a16:colId xmlns:a16="http://schemas.microsoft.com/office/drawing/2014/main" val="20003"/>
                    </a:ext>
                  </a:extLst>
                </a:gridCol>
                <a:gridCol w="909637">
                  <a:extLst>
                    <a:ext uri="{9D8B030D-6E8A-4147-A177-3AD203B41FA5}">
                      <a16:colId xmlns:a16="http://schemas.microsoft.com/office/drawing/2014/main" val="20004"/>
                    </a:ext>
                  </a:extLst>
                </a:gridCol>
                <a:gridCol w="911225">
                  <a:extLst>
                    <a:ext uri="{9D8B030D-6E8A-4147-A177-3AD203B41FA5}">
                      <a16:colId xmlns:a16="http://schemas.microsoft.com/office/drawing/2014/main" val="20005"/>
                    </a:ext>
                  </a:extLst>
                </a:gridCol>
                <a:gridCol w="971550">
                  <a:extLst>
                    <a:ext uri="{9D8B030D-6E8A-4147-A177-3AD203B41FA5}">
                      <a16:colId xmlns:a16="http://schemas.microsoft.com/office/drawing/2014/main" val="20006"/>
                    </a:ext>
                  </a:extLst>
                </a:gridCol>
                <a:gridCol w="1438275">
                  <a:extLst>
                    <a:ext uri="{9D8B030D-6E8A-4147-A177-3AD203B41FA5}">
                      <a16:colId xmlns:a16="http://schemas.microsoft.com/office/drawing/2014/main" val="20007"/>
                    </a:ext>
                  </a:extLst>
                </a:gridCol>
              </a:tblGrid>
              <a:tr h="1341438">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N/8 bytes</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x (# of variable cols) bytes </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cxnSp>
        <p:nvCxnSpPr>
          <p:cNvPr id="16" name="Straight Arrow Connector 15"/>
          <p:cNvCxnSpPr>
            <a:cxnSpLocks noChangeShapeType="1"/>
          </p:cNvCxnSpPr>
          <p:nvPr/>
        </p:nvCxnSpPr>
        <p:spPr bwMode="auto">
          <a:xfrm flipH="1" flipV="1">
            <a:off x="1792573" y="2241550"/>
            <a:ext cx="3175" cy="37338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0" name="Straight Arrow Connector 19"/>
          <p:cNvCxnSpPr>
            <a:cxnSpLocks noChangeShapeType="1"/>
          </p:cNvCxnSpPr>
          <p:nvPr/>
        </p:nvCxnSpPr>
        <p:spPr bwMode="auto">
          <a:xfrm flipV="1">
            <a:off x="5724221" y="2274042"/>
            <a:ext cx="0" cy="921551"/>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1" name="Straight Arrow Connector 20"/>
          <p:cNvCxnSpPr>
            <a:cxnSpLocks noChangeShapeType="1"/>
          </p:cNvCxnSpPr>
          <p:nvPr/>
        </p:nvCxnSpPr>
        <p:spPr bwMode="auto">
          <a:xfrm flipV="1">
            <a:off x="4890945" y="2274042"/>
            <a:ext cx="0" cy="1626164"/>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3" name="Straight Arrow Connector 22"/>
          <p:cNvCxnSpPr>
            <a:cxnSpLocks noChangeShapeType="1"/>
          </p:cNvCxnSpPr>
          <p:nvPr/>
        </p:nvCxnSpPr>
        <p:spPr bwMode="auto">
          <a:xfrm flipV="1">
            <a:off x="2675965" y="2282825"/>
            <a:ext cx="0" cy="28194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4" name="Straight Arrow Connector 23"/>
          <p:cNvCxnSpPr>
            <a:cxnSpLocks noChangeShapeType="1"/>
          </p:cNvCxnSpPr>
          <p:nvPr/>
        </p:nvCxnSpPr>
        <p:spPr bwMode="auto">
          <a:xfrm flipV="1">
            <a:off x="7549584" y="2289196"/>
            <a:ext cx="0" cy="6096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35" name="Straight Arrow Connector 34"/>
          <p:cNvCxnSpPr>
            <a:cxnSpLocks noChangeShapeType="1"/>
          </p:cNvCxnSpPr>
          <p:nvPr/>
        </p:nvCxnSpPr>
        <p:spPr bwMode="auto">
          <a:xfrm flipV="1">
            <a:off x="8632899" y="2282825"/>
            <a:ext cx="0" cy="460375"/>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37916" name="TextBox 79"/>
          <p:cNvSpPr txBox="1">
            <a:spLocks noChangeArrowheads="1"/>
          </p:cNvSpPr>
          <p:nvPr/>
        </p:nvSpPr>
        <p:spPr bwMode="auto">
          <a:xfrm>
            <a:off x="1248900" y="6163160"/>
            <a:ext cx="10858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600" dirty="0"/>
              <a:t>Tag Bytes</a:t>
            </a:r>
          </a:p>
        </p:txBody>
      </p:sp>
      <p:sp>
        <p:nvSpPr>
          <p:cNvPr id="37917" name="TextBox 81"/>
          <p:cNvSpPr txBox="1">
            <a:spLocks noChangeArrowheads="1"/>
          </p:cNvSpPr>
          <p:nvPr/>
        </p:nvSpPr>
        <p:spPr bwMode="auto">
          <a:xfrm>
            <a:off x="1996798" y="5307916"/>
            <a:ext cx="1397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Bitmap</a:t>
            </a:r>
          </a:p>
          <a:p>
            <a:pPr algn="ctr" eaLnBrk="1" hangingPunct="1"/>
            <a:r>
              <a:rPr lang="en-US" altLang="en-US" sz="1600" dirty="0"/>
              <a:t>Offset</a:t>
            </a:r>
          </a:p>
        </p:txBody>
      </p:sp>
      <p:sp>
        <p:nvSpPr>
          <p:cNvPr id="37918" name="TextBox 82"/>
          <p:cNvSpPr txBox="1">
            <a:spLocks noChangeArrowheads="1"/>
          </p:cNvSpPr>
          <p:nvPr/>
        </p:nvSpPr>
        <p:spPr bwMode="auto">
          <a:xfrm>
            <a:off x="3207359" y="4781968"/>
            <a:ext cx="134844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Fixed </a:t>
            </a:r>
            <a:r>
              <a:rPr lang="en-US" altLang="en-US" sz="1600" dirty="0"/>
              <a:t>Length</a:t>
            </a:r>
            <a:r>
              <a:rPr lang="en-US" altLang="en-US" sz="1400" dirty="0"/>
              <a:t> </a:t>
            </a:r>
          </a:p>
          <a:p>
            <a:pPr algn="ctr" eaLnBrk="1" hangingPunct="1"/>
            <a:r>
              <a:rPr lang="en-US" altLang="en-US" sz="1400" dirty="0"/>
              <a:t>Data</a:t>
            </a:r>
          </a:p>
        </p:txBody>
      </p:sp>
      <p:sp>
        <p:nvSpPr>
          <p:cNvPr id="37919" name="TextBox 91"/>
          <p:cNvSpPr txBox="1">
            <a:spLocks noChangeArrowheads="1"/>
          </p:cNvSpPr>
          <p:nvPr/>
        </p:nvSpPr>
        <p:spPr bwMode="auto">
          <a:xfrm>
            <a:off x="4262836" y="4056749"/>
            <a:ext cx="13922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 of Columns</a:t>
            </a:r>
          </a:p>
        </p:txBody>
      </p:sp>
      <p:sp>
        <p:nvSpPr>
          <p:cNvPr id="37921" name="TextBox 96"/>
          <p:cNvSpPr txBox="1">
            <a:spLocks noChangeArrowheads="1"/>
          </p:cNvSpPr>
          <p:nvPr/>
        </p:nvSpPr>
        <p:spPr bwMode="auto">
          <a:xfrm>
            <a:off x="8021723" y="2898796"/>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Length</a:t>
            </a:r>
          </a:p>
          <a:p>
            <a:pPr algn="ctr" eaLnBrk="1" hangingPunct="1"/>
            <a:r>
              <a:rPr lang="en-US" altLang="en-US" sz="1600" dirty="0"/>
              <a:t>Data</a:t>
            </a:r>
          </a:p>
        </p:txBody>
      </p:sp>
      <p:sp>
        <p:nvSpPr>
          <p:cNvPr id="37923" name="TextBox 95"/>
          <p:cNvSpPr txBox="1">
            <a:spLocks noChangeArrowheads="1"/>
          </p:cNvSpPr>
          <p:nvPr/>
        </p:nvSpPr>
        <p:spPr bwMode="auto">
          <a:xfrm>
            <a:off x="6122143" y="3309939"/>
            <a:ext cx="990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a:t>
            </a:r>
          </a:p>
          <a:p>
            <a:pPr algn="ctr" eaLnBrk="1" hangingPunct="1"/>
            <a:r>
              <a:rPr lang="en-US" altLang="en-US" sz="1600" dirty="0"/>
              <a:t>Count</a:t>
            </a:r>
          </a:p>
        </p:txBody>
      </p:sp>
      <p:cxnSp>
        <p:nvCxnSpPr>
          <p:cNvPr id="19" name="Straight Arrow Connector 18"/>
          <p:cNvCxnSpPr>
            <a:cxnSpLocks noChangeShapeType="1"/>
          </p:cNvCxnSpPr>
          <p:nvPr/>
        </p:nvCxnSpPr>
        <p:spPr bwMode="auto">
          <a:xfrm flipV="1">
            <a:off x="6621016" y="2282825"/>
            <a:ext cx="0" cy="8382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37926" name="TextBox 91"/>
          <p:cNvSpPr txBox="1">
            <a:spLocks noChangeArrowheads="1"/>
          </p:cNvSpPr>
          <p:nvPr/>
        </p:nvSpPr>
        <p:spPr bwMode="auto">
          <a:xfrm>
            <a:off x="5221727" y="3400425"/>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Values</a:t>
            </a:r>
          </a:p>
        </p:txBody>
      </p:sp>
      <p:sp>
        <p:nvSpPr>
          <p:cNvPr id="3" name="Right Brace 2"/>
          <p:cNvSpPr/>
          <p:nvPr/>
        </p:nvSpPr>
        <p:spPr>
          <a:xfrm rot="5400000">
            <a:off x="4938102" y="3745575"/>
            <a:ext cx="381000" cy="17315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928" name="TextBox 3"/>
          <p:cNvSpPr txBox="1">
            <a:spLocks noChangeArrowheads="1"/>
          </p:cNvSpPr>
          <p:nvPr/>
        </p:nvSpPr>
        <p:spPr bwMode="auto">
          <a:xfrm>
            <a:off x="4431831" y="4863071"/>
            <a:ext cx="13107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NULL Bitmap</a:t>
            </a:r>
          </a:p>
        </p:txBody>
      </p:sp>
      <p:sp>
        <p:nvSpPr>
          <p:cNvPr id="37932" name="TextBox 26"/>
          <p:cNvSpPr txBox="1">
            <a:spLocks noChangeArrowheads="1"/>
          </p:cNvSpPr>
          <p:nvPr/>
        </p:nvSpPr>
        <p:spPr bwMode="auto">
          <a:xfrm>
            <a:off x="6380890" y="4539906"/>
            <a:ext cx="15451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Variable Column </a:t>
            </a:r>
          </a:p>
          <a:p>
            <a:pPr algn="ctr" eaLnBrk="1" hangingPunct="1"/>
            <a:r>
              <a:rPr lang="en-US" altLang="en-US" sz="1400" dirty="0"/>
              <a:t>Offset Array</a:t>
            </a:r>
          </a:p>
        </p:txBody>
      </p:sp>
      <p:cxnSp>
        <p:nvCxnSpPr>
          <p:cNvPr id="27" name="Straight Arrow Connector 26">
            <a:extLst>
              <a:ext uri="{FF2B5EF4-FFF2-40B4-BE49-F238E27FC236}">
                <a16:creationId xmlns:a16="http://schemas.microsoft.com/office/drawing/2014/main" id="{9D86885E-EACA-2E4E-9548-2C41E013D9A9}"/>
              </a:ext>
            </a:extLst>
          </p:cNvPr>
          <p:cNvCxnSpPr>
            <a:cxnSpLocks noChangeShapeType="1"/>
          </p:cNvCxnSpPr>
          <p:nvPr/>
        </p:nvCxnSpPr>
        <p:spPr bwMode="auto">
          <a:xfrm flipV="1">
            <a:off x="3868602" y="2282825"/>
            <a:ext cx="0" cy="22860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29" name="TextBox 95">
            <a:extLst>
              <a:ext uri="{FF2B5EF4-FFF2-40B4-BE49-F238E27FC236}">
                <a16:creationId xmlns:a16="http://schemas.microsoft.com/office/drawing/2014/main" id="{E1C683FB-DCBA-1943-A231-35A0C3167972}"/>
              </a:ext>
            </a:extLst>
          </p:cNvPr>
          <p:cNvSpPr txBox="1">
            <a:spLocks noChangeArrowheads="1"/>
          </p:cNvSpPr>
          <p:nvPr/>
        </p:nvSpPr>
        <p:spPr bwMode="auto">
          <a:xfrm>
            <a:off x="6941489" y="3069943"/>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 Offsets</a:t>
            </a:r>
          </a:p>
        </p:txBody>
      </p:sp>
      <p:sp>
        <p:nvSpPr>
          <p:cNvPr id="28" name="Right Brace 27">
            <a:extLst>
              <a:ext uri="{FF2B5EF4-FFF2-40B4-BE49-F238E27FC236}">
                <a16:creationId xmlns:a16="http://schemas.microsoft.com/office/drawing/2014/main" id="{0D07990B-3D4F-0644-BA75-2143C581408D}"/>
              </a:ext>
            </a:extLst>
          </p:cNvPr>
          <p:cNvSpPr/>
          <p:nvPr/>
        </p:nvSpPr>
        <p:spPr>
          <a:xfrm rot="5400000">
            <a:off x="6922242" y="3380667"/>
            <a:ext cx="381000" cy="17306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5" name="Rectangle 24">
            <a:extLst>
              <a:ext uri="{FF2B5EF4-FFF2-40B4-BE49-F238E27FC236}">
                <a16:creationId xmlns:a16="http://schemas.microsoft.com/office/drawing/2014/main" id="{6944445D-76D9-A749-9522-424228CE87DB}"/>
              </a:ext>
            </a:extLst>
          </p:cNvPr>
          <p:cNvSpPr/>
          <p:nvPr/>
        </p:nvSpPr>
        <p:spPr>
          <a:xfrm>
            <a:off x="4535927" y="661598"/>
            <a:ext cx="685800" cy="12954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Rounded Rectangular Callout 25">
            <a:extLst>
              <a:ext uri="{FF2B5EF4-FFF2-40B4-BE49-F238E27FC236}">
                <a16:creationId xmlns:a16="http://schemas.microsoft.com/office/drawing/2014/main" id="{6737368B-8141-6146-8615-4DFFA1E96A6F}"/>
              </a:ext>
            </a:extLst>
          </p:cNvPr>
          <p:cNvSpPr/>
          <p:nvPr/>
        </p:nvSpPr>
        <p:spPr>
          <a:xfrm>
            <a:off x="4572000" y="3200400"/>
            <a:ext cx="4191000" cy="2743200"/>
          </a:xfrm>
          <a:prstGeom prst="wedgeRoundRectCallout">
            <a:avLst>
              <a:gd name="adj1" fmla="val -40824"/>
              <a:gd name="adj2" fmla="val -104589"/>
              <a:gd name="adj3" fmla="val 16667"/>
            </a:avLst>
          </a:prstGeom>
          <a:solidFill>
            <a:schemeClr val="bg1"/>
          </a:solidFill>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3600" dirty="0"/>
              <a:t>Total number of columns in the row. Always two bytes</a:t>
            </a:r>
          </a:p>
        </p:txBody>
      </p:sp>
    </p:spTree>
    <p:extLst>
      <p:ext uri="{BB962C8B-B14F-4D97-AF65-F5344CB8AC3E}">
        <p14:creationId xmlns:p14="http://schemas.microsoft.com/office/powerpoint/2010/main" val="188266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248900" y="636075"/>
          <a:ext cx="8229600" cy="1341438"/>
        </p:xfrm>
        <a:graphic>
          <a:graphicData uri="http://schemas.openxmlformats.org/drawingml/2006/table">
            <a:tbl>
              <a:tblPr/>
              <a:tblGrid>
                <a:gridCol w="1016000">
                  <a:extLst>
                    <a:ext uri="{9D8B030D-6E8A-4147-A177-3AD203B41FA5}">
                      <a16:colId xmlns:a16="http://schemas.microsoft.com/office/drawing/2014/main" val="20000"/>
                    </a:ext>
                  </a:extLst>
                </a:gridCol>
                <a:gridCol w="825500">
                  <a:extLst>
                    <a:ext uri="{9D8B030D-6E8A-4147-A177-3AD203B41FA5}">
                      <a16:colId xmlns:a16="http://schemas.microsoft.com/office/drawing/2014/main" val="20001"/>
                    </a:ext>
                  </a:extLst>
                </a:gridCol>
                <a:gridCol w="1431925">
                  <a:extLst>
                    <a:ext uri="{9D8B030D-6E8A-4147-A177-3AD203B41FA5}">
                      <a16:colId xmlns:a16="http://schemas.microsoft.com/office/drawing/2014/main" val="20002"/>
                    </a:ext>
                  </a:extLst>
                </a:gridCol>
                <a:gridCol w="725488">
                  <a:extLst>
                    <a:ext uri="{9D8B030D-6E8A-4147-A177-3AD203B41FA5}">
                      <a16:colId xmlns:a16="http://schemas.microsoft.com/office/drawing/2014/main" val="20003"/>
                    </a:ext>
                  </a:extLst>
                </a:gridCol>
                <a:gridCol w="909637">
                  <a:extLst>
                    <a:ext uri="{9D8B030D-6E8A-4147-A177-3AD203B41FA5}">
                      <a16:colId xmlns:a16="http://schemas.microsoft.com/office/drawing/2014/main" val="20004"/>
                    </a:ext>
                  </a:extLst>
                </a:gridCol>
                <a:gridCol w="911225">
                  <a:extLst>
                    <a:ext uri="{9D8B030D-6E8A-4147-A177-3AD203B41FA5}">
                      <a16:colId xmlns:a16="http://schemas.microsoft.com/office/drawing/2014/main" val="20005"/>
                    </a:ext>
                  </a:extLst>
                </a:gridCol>
                <a:gridCol w="971550">
                  <a:extLst>
                    <a:ext uri="{9D8B030D-6E8A-4147-A177-3AD203B41FA5}">
                      <a16:colId xmlns:a16="http://schemas.microsoft.com/office/drawing/2014/main" val="20006"/>
                    </a:ext>
                  </a:extLst>
                </a:gridCol>
                <a:gridCol w="1438275">
                  <a:extLst>
                    <a:ext uri="{9D8B030D-6E8A-4147-A177-3AD203B41FA5}">
                      <a16:colId xmlns:a16="http://schemas.microsoft.com/office/drawing/2014/main" val="20007"/>
                    </a:ext>
                  </a:extLst>
                </a:gridCol>
              </a:tblGrid>
              <a:tr h="1341438">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N/8 bytes</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x (# of variable cols) bytes </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cxnSp>
        <p:nvCxnSpPr>
          <p:cNvPr id="16" name="Straight Arrow Connector 15"/>
          <p:cNvCxnSpPr>
            <a:cxnSpLocks noChangeShapeType="1"/>
          </p:cNvCxnSpPr>
          <p:nvPr/>
        </p:nvCxnSpPr>
        <p:spPr bwMode="auto">
          <a:xfrm flipH="1" flipV="1">
            <a:off x="1792573" y="2241550"/>
            <a:ext cx="3175" cy="37338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0" name="Straight Arrow Connector 19"/>
          <p:cNvCxnSpPr>
            <a:cxnSpLocks noChangeShapeType="1"/>
          </p:cNvCxnSpPr>
          <p:nvPr/>
        </p:nvCxnSpPr>
        <p:spPr bwMode="auto">
          <a:xfrm flipV="1">
            <a:off x="5724221" y="2274042"/>
            <a:ext cx="0" cy="921551"/>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1" name="Straight Arrow Connector 20"/>
          <p:cNvCxnSpPr>
            <a:cxnSpLocks noChangeShapeType="1"/>
          </p:cNvCxnSpPr>
          <p:nvPr/>
        </p:nvCxnSpPr>
        <p:spPr bwMode="auto">
          <a:xfrm flipV="1">
            <a:off x="4890945" y="2274042"/>
            <a:ext cx="0" cy="1626164"/>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3" name="Straight Arrow Connector 22"/>
          <p:cNvCxnSpPr>
            <a:cxnSpLocks noChangeShapeType="1"/>
          </p:cNvCxnSpPr>
          <p:nvPr/>
        </p:nvCxnSpPr>
        <p:spPr bwMode="auto">
          <a:xfrm flipV="1">
            <a:off x="2675965" y="2282825"/>
            <a:ext cx="0" cy="28194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4" name="Straight Arrow Connector 23"/>
          <p:cNvCxnSpPr>
            <a:cxnSpLocks noChangeShapeType="1"/>
          </p:cNvCxnSpPr>
          <p:nvPr/>
        </p:nvCxnSpPr>
        <p:spPr bwMode="auto">
          <a:xfrm flipV="1">
            <a:off x="7549584" y="2289196"/>
            <a:ext cx="0" cy="6096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35" name="Straight Arrow Connector 34"/>
          <p:cNvCxnSpPr>
            <a:cxnSpLocks noChangeShapeType="1"/>
          </p:cNvCxnSpPr>
          <p:nvPr/>
        </p:nvCxnSpPr>
        <p:spPr bwMode="auto">
          <a:xfrm flipV="1">
            <a:off x="8632899" y="2282825"/>
            <a:ext cx="0" cy="460375"/>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37916" name="TextBox 79"/>
          <p:cNvSpPr txBox="1">
            <a:spLocks noChangeArrowheads="1"/>
          </p:cNvSpPr>
          <p:nvPr/>
        </p:nvSpPr>
        <p:spPr bwMode="auto">
          <a:xfrm>
            <a:off x="1248900" y="6163160"/>
            <a:ext cx="10858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600" dirty="0"/>
              <a:t>Tag Bytes</a:t>
            </a:r>
          </a:p>
        </p:txBody>
      </p:sp>
      <p:sp>
        <p:nvSpPr>
          <p:cNvPr id="37917" name="TextBox 81"/>
          <p:cNvSpPr txBox="1">
            <a:spLocks noChangeArrowheads="1"/>
          </p:cNvSpPr>
          <p:nvPr/>
        </p:nvSpPr>
        <p:spPr bwMode="auto">
          <a:xfrm>
            <a:off x="1996798" y="5307916"/>
            <a:ext cx="1397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Bitmap</a:t>
            </a:r>
          </a:p>
          <a:p>
            <a:pPr algn="ctr" eaLnBrk="1" hangingPunct="1"/>
            <a:r>
              <a:rPr lang="en-US" altLang="en-US" sz="1600" dirty="0"/>
              <a:t>Offset</a:t>
            </a:r>
          </a:p>
        </p:txBody>
      </p:sp>
      <p:sp>
        <p:nvSpPr>
          <p:cNvPr id="37918" name="TextBox 82"/>
          <p:cNvSpPr txBox="1">
            <a:spLocks noChangeArrowheads="1"/>
          </p:cNvSpPr>
          <p:nvPr/>
        </p:nvSpPr>
        <p:spPr bwMode="auto">
          <a:xfrm>
            <a:off x="3207359" y="4781968"/>
            <a:ext cx="134844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Fixed </a:t>
            </a:r>
            <a:r>
              <a:rPr lang="en-US" altLang="en-US" sz="1600" dirty="0"/>
              <a:t>Length</a:t>
            </a:r>
            <a:r>
              <a:rPr lang="en-US" altLang="en-US" sz="1400" dirty="0"/>
              <a:t> </a:t>
            </a:r>
          </a:p>
          <a:p>
            <a:pPr algn="ctr" eaLnBrk="1" hangingPunct="1"/>
            <a:r>
              <a:rPr lang="en-US" altLang="en-US" sz="1400" dirty="0"/>
              <a:t>Data</a:t>
            </a:r>
          </a:p>
        </p:txBody>
      </p:sp>
      <p:sp>
        <p:nvSpPr>
          <p:cNvPr id="37919" name="TextBox 91"/>
          <p:cNvSpPr txBox="1">
            <a:spLocks noChangeArrowheads="1"/>
          </p:cNvSpPr>
          <p:nvPr/>
        </p:nvSpPr>
        <p:spPr bwMode="auto">
          <a:xfrm>
            <a:off x="4262836" y="4056749"/>
            <a:ext cx="13922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 of Columns</a:t>
            </a:r>
          </a:p>
        </p:txBody>
      </p:sp>
      <p:sp>
        <p:nvSpPr>
          <p:cNvPr id="37921" name="TextBox 96"/>
          <p:cNvSpPr txBox="1">
            <a:spLocks noChangeArrowheads="1"/>
          </p:cNvSpPr>
          <p:nvPr/>
        </p:nvSpPr>
        <p:spPr bwMode="auto">
          <a:xfrm>
            <a:off x="8021723" y="2898796"/>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Length</a:t>
            </a:r>
          </a:p>
          <a:p>
            <a:pPr algn="ctr" eaLnBrk="1" hangingPunct="1"/>
            <a:r>
              <a:rPr lang="en-US" altLang="en-US" sz="1600" dirty="0"/>
              <a:t>Data</a:t>
            </a:r>
          </a:p>
        </p:txBody>
      </p:sp>
      <p:sp>
        <p:nvSpPr>
          <p:cNvPr id="37923" name="TextBox 95"/>
          <p:cNvSpPr txBox="1">
            <a:spLocks noChangeArrowheads="1"/>
          </p:cNvSpPr>
          <p:nvPr/>
        </p:nvSpPr>
        <p:spPr bwMode="auto">
          <a:xfrm>
            <a:off x="6122143" y="3309939"/>
            <a:ext cx="990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a:t>
            </a:r>
          </a:p>
          <a:p>
            <a:pPr algn="ctr" eaLnBrk="1" hangingPunct="1"/>
            <a:r>
              <a:rPr lang="en-US" altLang="en-US" sz="1600" dirty="0"/>
              <a:t>Count</a:t>
            </a:r>
          </a:p>
        </p:txBody>
      </p:sp>
      <p:cxnSp>
        <p:nvCxnSpPr>
          <p:cNvPr id="19" name="Straight Arrow Connector 18"/>
          <p:cNvCxnSpPr>
            <a:cxnSpLocks noChangeShapeType="1"/>
          </p:cNvCxnSpPr>
          <p:nvPr/>
        </p:nvCxnSpPr>
        <p:spPr bwMode="auto">
          <a:xfrm flipV="1">
            <a:off x="6621016" y="2282825"/>
            <a:ext cx="0" cy="8382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37926" name="TextBox 91"/>
          <p:cNvSpPr txBox="1">
            <a:spLocks noChangeArrowheads="1"/>
          </p:cNvSpPr>
          <p:nvPr/>
        </p:nvSpPr>
        <p:spPr bwMode="auto">
          <a:xfrm>
            <a:off x="5221727" y="3400425"/>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Values</a:t>
            </a:r>
          </a:p>
        </p:txBody>
      </p:sp>
      <p:sp>
        <p:nvSpPr>
          <p:cNvPr id="3" name="Right Brace 2"/>
          <p:cNvSpPr/>
          <p:nvPr/>
        </p:nvSpPr>
        <p:spPr>
          <a:xfrm rot="5400000">
            <a:off x="4938102" y="3745575"/>
            <a:ext cx="381000" cy="17315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928" name="TextBox 3"/>
          <p:cNvSpPr txBox="1">
            <a:spLocks noChangeArrowheads="1"/>
          </p:cNvSpPr>
          <p:nvPr/>
        </p:nvSpPr>
        <p:spPr bwMode="auto">
          <a:xfrm>
            <a:off x="4431831" y="4863071"/>
            <a:ext cx="13107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NULL Bitmap</a:t>
            </a:r>
          </a:p>
        </p:txBody>
      </p:sp>
      <p:sp>
        <p:nvSpPr>
          <p:cNvPr id="37932" name="TextBox 26"/>
          <p:cNvSpPr txBox="1">
            <a:spLocks noChangeArrowheads="1"/>
          </p:cNvSpPr>
          <p:nvPr/>
        </p:nvSpPr>
        <p:spPr bwMode="auto">
          <a:xfrm>
            <a:off x="6380890" y="4539906"/>
            <a:ext cx="15451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Variable Column </a:t>
            </a:r>
          </a:p>
          <a:p>
            <a:pPr algn="ctr" eaLnBrk="1" hangingPunct="1"/>
            <a:r>
              <a:rPr lang="en-US" altLang="en-US" sz="1400" dirty="0"/>
              <a:t>Offset Array</a:t>
            </a:r>
          </a:p>
        </p:txBody>
      </p:sp>
      <p:cxnSp>
        <p:nvCxnSpPr>
          <p:cNvPr id="27" name="Straight Arrow Connector 26">
            <a:extLst>
              <a:ext uri="{FF2B5EF4-FFF2-40B4-BE49-F238E27FC236}">
                <a16:creationId xmlns:a16="http://schemas.microsoft.com/office/drawing/2014/main" id="{9D86885E-EACA-2E4E-9548-2C41E013D9A9}"/>
              </a:ext>
            </a:extLst>
          </p:cNvPr>
          <p:cNvCxnSpPr>
            <a:cxnSpLocks noChangeShapeType="1"/>
          </p:cNvCxnSpPr>
          <p:nvPr/>
        </p:nvCxnSpPr>
        <p:spPr bwMode="auto">
          <a:xfrm flipV="1">
            <a:off x="3868602" y="2282825"/>
            <a:ext cx="0" cy="22860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29" name="TextBox 95">
            <a:extLst>
              <a:ext uri="{FF2B5EF4-FFF2-40B4-BE49-F238E27FC236}">
                <a16:creationId xmlns:a16="http://schemas.microsoft.com/office/drawing/2014/main" id="{E1C683FB-DCBA-1943-A231-35A0C3167972}"/>
              </a:ext>
            </a:extLst>
          </p:cNvPr>
          <p:cNvSpPr txBox="1">
            <a:spLocks noChangeArrowheads="1"/>
          </p:cNvSpPr>
          <p:nvPr/>
        </p:nvSpPr>
        <p:spPr bwMode="auto">
          <a:xfrm>
            <a:off x="6941489" y="3069943"/>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 Offsets</a:t>
            </a:r>
          </a:p>
        </p:txBody>
      </p:sp>
      <p:sp>
        <p:nvSpPr>
          <p:cNvPr id="28" name="Right Brace 27">
            <a:extLst>
              <a:ext uri="{FF2B5EF4-FFF2-40B4-BE49-F238E27FC236}">
                <a16:creationId xmlns:a16="http://schemas.microsoft.com/office/drawing/2014/main" id="{0D07990B-3D4F-0644-BA75-2143C581408D}"/>
              </a:ext>
            </a:extLst>
          </p:cNvPr>
          <p:cNvSpPr/>
          <p:nvPr/>
        </p:nvSpPr>
        <p:spPr>
          <a:xfrm rot="5400000">
            <a:off x="6922242" y="3380667"/>
            <a:ext cx="381000" cy="17306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1" name="Rectangle 30">
            <a:extLst>
              <a:ext uri="{FF2B5EF4-FFF2-40B4-BE49-F238E27FC236}">
                <a16:creationId xmlns:a16="http://schemas.microsoft.com/office/drawing/2014/main" id="{9B951AD3-D8F6-2C44-AB12-5566CD53DEDC}"/>
              </a:ext>
            </a:extLst>
          </p:cNvPr>
          <p:cNvSpPr/>
          <p:nvPr/>
        </p:nvSpPr>
        <p:spPr>
          <a:xfrm>
            <a:off x="5235791" y="639341"/>
            <a:ext cx="914400" cy="12954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 name="Rounded Rectangular Callout 29">
            <a:extLst>
              <a:ext uri="{FF2B5EF4-FFF2-40B4-BE49-F238E27FC236}">
                <a16:creationId xmlns:a16="http://schemas.microsoft.com/office/drawing/2014/main" id="{C86B949B-AF73-6F4D-A1D7-A2ACEC746244}"/>
              </a:ext>
            </a:extLst>
          </p:cNvPr>
          <p:cNvSpPr/>
          <p:nvPr/>
        </p:nvSpPr>
        <p:spPr>
          <a:xfrm>
            <a:off x="1690489" y="2587518"/>
            <a:ext cx="3657600" cy="3276600"/>
          </a:xfrm>
          <a:prstGeom prst="wedgeRoundRectCallout">
            <a:avLst>
              <a:gd name="adj1" fmla="val 61331"/>
              <a:gd name="adj2" fmla="val -76882"/>
              <a:gd name="adj3" fmla="val 16667"/>
            </a:avLst>
          </a:prstGeom>
          <a:solidFill>
            <a:schemeClr val="bg1"/>
          </a:solidFill>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3600" dirty="0"/>
              <a:t>Bit for every column indicating NULL value. N = # of columns. N/8 Bytes</a:t>
            </a:r>
          </a:p>
        </p:txBody>
      </p:sp>
    </p:spTree>
    <p:extLst>
      <p:ext uri="{BB962C8B-B14F-4D97-AF65-F5344CB8AC3E}">
        <p14:creationId xmlns:p14="http://schemas.microsoft.com/office/powerpoint/2010/main" val="4160318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248900" y="636075"/>
          <a:ext cx="8229600" cy="1341438"/>
        </p:xfrm>
        <a:graphic>
          <a:graphicData uri="http://schemas.openxmlformats.org/drawingml/2006/table">
            <a:tbl>
              <a:tblPr/>
              <a:tblGrid>
                <a:gridCol w="1016000">
                  <a:extLst>
                    <a:ext uri="{9D8B030D-6E8A-4147-A177-3AD203B41FA5}">
                      <a16:colId xmlns:a16="http://schemas.microsoft.com/office/drawing/2014/main" val="20000"/>
                    </a:ext>
                  </a:extLst>
                </a:gridCol>
                <a:gridCol w="825500">
                  <a:extLst>
                    <a:ext uri="{9D8B030D-6E8A-4147-A177-3AD203B41FA5}">
                      <a16:colId xmlns:a16="http://schemas.microsoft.com/office/drawing/2014/main" val="20001"/>
                    </a:ext>
                  </a:extLst>
                </a:gridCol>
                <a:gridCol w="1431925">
                  <a:extLst>
                    <a:ext uri="{9D8B030D-6E8A-4147-A177-3AD203B41FA5}">
                      <a16:colId xmlns:a16="http://schemas.microsoft.com/office/drawing/2014/main" val="20002"/>
                    </a:ext>
                  </a:extLst>
                </a:gridCol>
                <a:gridCol w="725488">
                  <a:extLst>
                    <a:ext uri="{9D8B030D-6E8A-4147-A177-3AD203B41FA5}">
                      <a16:colId xmlns:a16="http://schemas.microsoft.com/office/drawing/2014/main" val="20003"/>
                    </a:ext>
                  </a:extLst>
                </a:gridCol>
                <a:gridCol w="909637">
                  <a:extLst>
                    <a:ext uri="{9D8B030D-6E8A-4147-A177-3AD203B41FA5}">
                      <a16:colId xmlns:a16="http://schemas.microsoft.com/office/drawing/2014/main" val="20004"/>
                    </a:ext>
                  </a:extLst>
                </a:gridCol>
                <a:gridCol w="911225">
                  <a:extLst>
                    <a:ext uri="{9D8B030D-6E8A-4147-A177-3AD203B41FA5}">
                      <a16:colId xmlns:a16="http://schemas.microsoft.com/office/drawing/2014/main" val="20005"/>
                    </a:ext>
                  </a:extLst>
                </a:gridCol>
                <a:gridCol w="971550">
                  <a:extLst>
                    <a:ext uri="{9D8B030D-6E8A-4147-A177-3AD203B41FA5}">
                      <a16:colId xmlns:a16="http://schemas.microsoft.com/office/drawing/2014/main" val="20006"/>
                    </a:ext>
                  </a:extLst>
                </a:gridCol>
                <a:gridCol w="1438275">
                  <a:extLst>
                    <a:ext uri="{9D8B030D-6E8A-4147-A177-3AD203B41FA5}">
                      <a16:colId xmlns:a16="http://schemas.microsoft.com/office/drawing/2014/main" val="20007"/>
                    </a:ext>
                  </a:extLst>
                </a:gridCol>
              </a:tblGrid>
              <a:tr h="1341438">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N/8 bytes</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x (# of variable cols) bytes </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cxnSp>
        <p:nvCxnSpPr>
          <p:cNvPr id="16" name="Straight Arrow Connector 15"/>
          <p:cNvCxnSpPr>
            <a:cxnSpLocks noChangeShapeType="1"/>
          </p:cNvCxnSpPr>
          <p:nvPr/>
        </p:nvCxnSpPr>
        <p:spPr bwMode="auto">
          <a:xfrm flipH="1" flipV="1">
            <a:off x="1792573" y="2241550"/>
            <a:ext cx="3175" cy="37338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0" name="Straight Arrow Connector 19"/>
          <p:cNvCxnSpPr>
            <a:cxnSpLocks noChangeShapeType="1"/>
          </p:cNvCxnSpPr>
          <p:nvPr/>
        </p:nvCxnSpPr>
        <p:spPr bwMode="auto">
          <a:xfrm flipV="1">
            <a:off x="5724221" y="2274042"/>
            <a:ext cx="0" cy="921551"/>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1" name="Straight Arrow Connector 20"/>
          <p:cNvCxnSpPr>
            <a:cxnSpLocks noChangeShapeType="1"/>
          </p:cNvCxnSpPr>
          <p:nvPr/>
        </p:nvCxnSpPr>
        <p:spPr bwMode="auto">
          <a:xfrm flipV="1">
            <a:off x="4890945" y="2274042"/>
            <a:ext cx="0" cy="1626164"/>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3" name="Straight Arrow Connector 22"/>
          <p:cNvCxnSpPr>
            <a:cxnSpLocks noChangeShapeType="1"/>
          </p:cNvCxnSpPr>
          <p:nvPr/>
        </p:nvCxnSpPr>
        <p:spPr bwMode="auto">
          <a:xfrm flipV="1">
            <a:off x="2675965" y="2282825"/>
            <a:ext cx="0" cy="28194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4" name="Straight Arrow Connector 23"/>
          <p:cNvCxnSpPr>
            <a:cxnSpLocks noChangeShapeType="1"/>
          </p:cNvCxnSpPr>
          <p:nvPr/>
        </p:nvCxnSpPr>
        <p:spPr bwMode="auto">
          <a:xfrm flipV="1">
            <a:off x="7549584" y="2289196"/>
            <a:ext cx="0" cy="6096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35" name="Straight Arrow Connector 34"/>
          <p:cNvCxnSpPr>
            <a:cxnSpLocks noChangeShapeType="1"/>
          </p:cNvCxnSpPr>
          <p:nvPr/>
        </p:nvCxnSpPr>
        <p:spPr bwMode="auto">
          <a:xfrm flipV="1">
            <a:off x="8632899" y="2282825"/>
            <a:ext cx="0" cy="460375"/>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37916" name="TextBox 79"/>
          <p:cNvSpPr txBox="1">
            <a:spLocks noChangeArrowheads="1"/>
          </p:cNvSpPr>
          <p:nvPr/>
        </p:nvSpPr>
        <p:spPr bwMode="auto">
          <a:xfrm>
            <a:off x="1248900" y="6163160"/>
            <a:ext cx="10858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600" dirty="0"/>
              <a:t>Tag Bytes</a:t>
            </a:r>
          </a:p>
        </p:txBody>
      </p:sp>
      <p:sp>
        <p:nvSpPr>
          <p:cNvPr id="37917" name="TextBox 81"/>
          <p:cNvSpPr txBox="1">
            <a:spLocks noChangeArrowheads="1"/>
          </p:cNvSpPr>
          <p:nvPr/>
        </p:nvSpPr>
        <p:spPr bwMode="auto">
          <a:xfrm>
            <a:off x="1996798" y="5307916"/>
            <a:ext cx="1397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Bitmap</a:t>
            </a:r>
          </a:p>
          <a:p>
            <a:pPr algn="ctr" eaLnBrk="1" hangingPunct="1"/>
            <a:r>
              <a:rPr lang="en-US" altLang="en-US" sz="1600" dirty="0"/>
              <a:t>Offset</a:t>
            </a:r>
          </a:p>
        </p:txBody>
      </p:sp>
      <p:sp>
        <p:nvSpPr>
          <p:cNvPr id="37918" name="TextBox 82"/>
          <p:cNvSpPr txBox="1">
            <a:spLocks noChangeArrowheads="1"/>
          </p:cNvSpPr>
          <p:nvPr/>
        </p:nvSpPr>
        <p:spPr bwMode="auto">
          <a:xfrm>
            <a:off x="3207359" y="4781968"/>
            <a:ext cx="134844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Fixed </a:t>
            </a:r>
            <a:r>
              <a:rPr lang="en-US" altLang="en-US" sz="1600" dirty="0"/>
              <a:t>Length</a:t>
            </a:r>
            <a:r>
              <a:rPr lang="en-US" altLang="en-US" sz="1400" dirty="0"/>
              <a:t> </a:t>
            </a:r>
          </a:p>
          <a:p>
            <a:pPr algn="ctr" eaLnBrk="1" hangingPunct="1"/>
            <a:r>
              <a:rPr lang="en-US" altLang="en-US" sz="1400" dirty="0"/>
              <a:t>Data</a:t>
            </a:r>
          </a:p>
        </p:txBody>
      </p:sp>
      <p:sp>
        <p:nvSpPr>
          <p:cNvPr id="37919" name="TextBox 91"/>
          <p:cNvSpPr txBox="1">
            <a:spLocks noChangeArrowheads="1"/>
          </p:cNvSpPr>
          <p:nvPr/>
        </p:nvSpPr>
        <p:spPr bwMode="auto">
          <a:xfrm>
            <a:off x="4262836" y="4056749"/>
            <a:ext cx="13922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 of Columns</a:t>
            </a:r>
          </a:p>
        </p:txBody>
      </p:sp>
      <p:sp>
        <p:nvSpPr>
          <p:cNvPr id="37921" name="TextBox 96"/>
          <p:cNvSpPr txBox="1">
            <a:spLocks noChangeArrowheads="1"/>
          </p:cNvSpPr>
          <p:nvPr/>
        </p:nvSpPr>
        <p:spPr bwMode="auto">
          <a:xfrm>
            <a:off x="8021723" y="2898796"/>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Length</a:t>
            </a:r>
          </a:p>
          <a:p>
            <a:pPr algn="ctr" eaLnBrk="1" hangingPunct="1"/>
            <a:r>
              <a:rPr lang="en-US" altLang="en-US" sz="1600" dirty="0"/>
              <a:t>Data</a:t>
            </a:r>
          </a:p>
        </p:txBody>
      </p:sp>
      <p:sp>
        <p:nvSpPr>
          <p:cNvPr id="37923" name="TextBox 95"/>
          <p:cNvSpPr txBox="1">
            <a:spLocks noChangeArrowheads="1"/>
          </p:cNvSpPr>
          <p:nvPr/>
        </p:nvSpPr>
        <p:spPr bwMode="auto">
          <a:xfrm>
            <a:off x="6122143" y="3309939"/>
            <a:ext cx="990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a:t>
            </a:r>
          </a:p>
          <a:p>
            <a:pPr algn="ctr" eaLnBrk="1" hangingPunct="1"/>
            <a:r>
              <a:rPr lang="en-US" altLang="en-US" sz="1600" dirty="0"/>
              <a:t>Count</a:t>
            </a:r>
          </a:p>
        </p:txBody>
      </p:sp>
      <p:cxnSp>
        <p:nvCxnSpPr>
          <p:cNvPr id="19" name="Straight Arrow Connector 18"/>
          <p:cNvCxnSpPr>
            <a:cxnSpLocks noChangeShapeType="1"/>
          </p:cNvCxnSpPr>
          <p:nvPr/>
        </p:nvCxnSpPr>
        <p:spPr bwMode="auto">
          <a:xfrm flipV="1">
            <a:off x="6621016" y="2282825"/>
            <a:ext cx="0" cy="8382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37926" name="TextBox 91"/>
          <p:cNvSpPr txBox="1">
            <a:spLocks noChangeArrowheads="1"/>
          </p:cNvSpPr>
          <p:nvPr/>
        </p:nvSpPr>
        <p:spPr bwMode="auto">
          <a:xfrm>
            <a:off x="5221727" y="3400425"/>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Values</a:t>
            </a:r>
          </a:p>
        </p:txBody>
      </p:sp>
      <p:sp>
        <p:nvSpPr>
          <p:cNvPr id="3" name="Right Brace 2"/>
          <p:cNvSpPr/>
          <p:nvPr/>
        </p:nvSpPr>
        <p:spPr>
          <a:xfrm rot="5400000">
            <a:off x="4938102" y="3745575"/>
            <a:ext cx="381000" cy="17315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928" name="TextBox 3"/>
          <p:cNvSpPr txBox="1">
            <a:spLocks noChangeArrowheads="1"/>
          </p:cNvSpPr>
          <p:nvPr/>
        </p:nvSpPr>
        <p:spPr bwMode="auto">
          <a:xfrm>
            <a:off x="4431831" y="4863071"/>
            <a:ext cx="13107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NULL Bitmap</a:t>
            </a:r>
          </a:p>
        </p:txBody>
      </p:sp>
      <p:sp>
        <p:nvSpPr>
          <p:cNvPr id="37932" name="TextBox 26"/>
          <p:cNvSpPr txBox="1">
            <a:spLocks noChangeArrowheads="1"/>
          </p:cNvSpPr>
          <p:nvPr/>
        </p:nvSpPr>
        <p:spPr bwMode="auto">
          <a:xfrm>
            <a:off x="6380890" y="4539906"/>
            <a:ext cx="15451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Variable Column </a:t>
            </a:r>
          </a:p>
          <a:p>
            <a:pPr algn="ctr" eaLnBrk="1" hangingPunct="1"/>
            <a:r>
              <a:rPr lang="en-US" altLang="en-US" sz="1400" dirty="0"/>
              <a:t>Offset Array</a:t>
            </a:r>
          </a:p>
        </p:txBody>
      </p:sp>
      <p:cxnSp>
        <p:nvCxnSpPr>
          <p:cNvPr id="27" name="Straight Arrow Connector 26">
            <a:extLst>
              <a:ext uri="{FF2B5EF4-FFF2-40B4-BE49-F238E27FC236}">
                <a16:creationId xmlns:a16="http://schemas.microsoft.com/office/drawing/2014/main" id="{9D86885E-EACA-2E4E-9548-2C41E013D9A9}"/>
              </a:ext>
            </a:extLst>
          </p:cNvPr>
          <p:cNvCxnSpPr>
            <a:cxnSpLocks noChangeShapeType="1"/>
          </p:cNvCxnSpPr>
          <p:nvPr/>
        </p:nvCxnSpPr>
        <p:spPr bwMode="auto">
          <a:xfrm flipV="1">
            <a:off x="3868602" y="2282825"/>
            <a:ext cx="0" cy="22860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29" name="TextBox 95">
            <a:extLst>
              <a:ext uri="{FF2B5EF4-FFF2-40B4-BE49-F238E27FC236}">
                <a16:creationId xmlns:a16="http://schemas.microsoft.com/office/drawing/2014/main" id="{E1C683FB-DCBA-1943-A231-35A0C3167972}"/>
              </a:ext>
            </a:extLst>
          </p:cNvPr>
          <p:cNvSpPr txBox="1">
            <a:spLocks noChangeArrowheads="1"/>
          </p:cNvSpPr>
          <p:nvPr/>
        </p:nvSpPr>
        <p:spPr bwMode="auto">
          <a:xfrm>
            <a:off x="6941489" y="3069943"/>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 Offsets</a:t>
            </a:r>
          </a:p>
        </p:txBody>
      </p:sp>
      <p:sp>
        <p:nvSpPr>
          <p:cNvPr id="28" name="Right Brace 27">
            <a:extLst>
              <a:ext uri="{FF2B5EF4-FFF2-40B4-BE49-F238E27FC236}">
                <a16:creationId xmlns:a16="http://schemas.microsoft.com/office/drawing/2014/main" id="{0D07990B-3D4F-0644-BA75-2143C581408D}"/>
              </a:ext>
            </a:extLst>
          </p:cNvPr>
          <p:cNvSpPr/>
          <p:nvPr/>
        </p:nvSpPr>
        <p:spPr>
          <a:xfrm rot="5400000">
            <a:off x="6922242" y="3380667"/>
            <a:ext cx="381000" cy="17306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5" name="Rectangle 24">
            <a:extLst>
              <a:ext uri="{FF2B5EF4-FFF2-40B4-BE49-F238E27FC236}">
                <a16:creationId xmlns:a16="http://schemas.microsoft.com/office/drawing/2014/main" id="{CC02B038-72ED-C04C-8C27-C5063905446D}"/>
              </a:ext>
            </a:extLst>
          </p:cNvPr>
          <p:cNvSpPr/>
          <p:nvPr/>
        </p:nvSpPr>
        <p:spPr>
          <a:xfrm>
            <a:off x="6160243" y="655383"/>
            <a:ext cx="914400" cy="12954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Rounded Rectangular Callout 25">
            <a:extLst>
              <a:ext uri="{FF2B5EF4-FFF2-40B4-BE49-F238E27FC236}">
                <a16:creationId xmlns:a16="http://schemas.microsoft.com/office/drawing/2014/main" id="{8E26F9DE-F65E-AF4A-B3C1-C3E1565B2D4B}"/>
              </a:ext>
            </a:extLst>
          </p:cNvPr>
          <p:cNvSpPr/>
          <p:nvPr/>
        </p:nvSpPr>
        <p:spPr>
          <a:xfrm>
            <a:off x="4881750" y="2710473"/>
            <a:ext cx="3657600" cy="3264877"/>
          </a:xfrm>
          <a:prstGeom prst="wedgeRoundRectCallout">
            <a:avLst>
              <a:gd name="adj1" fmla="val -2036"/>
              <a:gd name="adj2" fmla="val -77961"/>
              <a:gd name="adj3" fmla="val 16667"/>
            </a:avLst>
          </a:prstGeom>
          <a:solidFill>
            <a:schemeClr val="bg1"/>
          </a:solidFill>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3600" dirty="0"/>
              <a:t>How many variable length columns are present. Always two bytes</a:t>
            </a:r>
          </a:p>
        </p:txBody>
      </p:sp>
    </p:spTree>
    <p:extLst>
      <p:ext uri="{BB962C8B-B14F-4D97-AF65-F5344CB8AC3E}">
        <p14:creationId xmlns:p14="http://schemas.microsoft.com/office/powerpoint/2010/main" val="250291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248900" y="636075"/>
          <a:ext cx="8229600" cy="1341438"/>
        </p:xfrm>
        <a:graphic>
          <a:graphicData uri="http://schemas.openxmlformats.org/drawingml/2006/table">
            <a:tbl>
              <a:tblPr/>
              <a:tblGrid>
                <a:gridCol w="1016000">
                  <a:extLst>
                    <a:ext uri="{9D8B030D-6E8A-4147-A177-3AD203B41FA5}">
                      <a16:colId xmlns:a16="http://schemas.microsoft.com/office/drawing/2014/main" val="20000"/>
                    </a:ext>
                  </a:extLst>
                </a:gridCol>
                <a:gridCol w="825500">
                  <a:extLst>
                    <a:ext uri="{9D8B030D-6E8A-4147-A177-3AD203B41FA5}">
                      <a16:colId xmlns:a16="http://schemas.microsoft.com/office/drawing/2014/main" val="20001"/>
                    </a:ext>
                  </a:extLst>
                </a:gridCol>
                <a:gridCol w="1431925">
                  <a:extLst>
                    <a:ext uri="{9D8B030D-6E8A-4147-A177-3AD203B41FA5}">
                      <a16:colId xmlns:a16="http://schemas.microsoft.com/office/drawing/2014/main" val="20002"/>
                    </a:ext>
                  </a:extLst>
                </a:gridCol>
                <a:gridCol w="725488">
                  <a:extLst>
                    <a:ext uri="{9D8B030D-6E8A-4147-A177-3AD203B41FA5}">
                      <a16:colId xmlns:a16="http://schemas.microsoft.com/office/drawing/2014/main" val="20003"/>
                    </a:ext>
                  </a:extLst>
                </a:gridCol>
                <a:gridCol w="909637">
                  <a:extLst>
                    <a:ext uri="{9D8B030D-6E8A-4147-A177-3AD203B41FA5}">
                      <a16:colId xmlns:a16="http://schemas.microsoft.com/office/drawing/2014/main" val="20004"/>
                    </a:ext>
                  </a:extLst>
                </a:gridCol>
                <a:gridCol w="911225">
                  <a:extLst>
                    <a:ext uri="{9D8B030D-6E8A-4147-A177-3AD203B41FA5}">
                      <a16:colId xmlns:a16="http://schemas.microsoft.com/office/drawing/2014/main" val="20005"/>
                    </a:ext>
                  </a:extLst>
                </a:gridCol>
                <a:gridCol w="971550">
                  <a:extLst>
                    <a:ext uri="{9D8B030D-6E8A-4147-A177-3AD203B41FA5}">
                      <a16:colId xmlns:a16="http://schemas.microsoft.com/office/drawing/2014/main" val="20006"/>
                    </a:ext>
                  </a:extLst>
                </a:gridCol>
                <a:gridCol w="1438275">
                  <a:extLst>
                    <a:ext uri="{9D8B030D-6E8A-4147-A177-3AD203B41FA5}">
                      <a16:colId xmlns:a16="http://schemas.microsoft.com/office/drawing/2014/main" val="20007"/>
                    </a:ext>
                  </a:extLst>
                </a:gridCol>
              </a:tblGrid>
              <a:tr h="1341438">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N/8 bytes</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x (# of variable cols) bytes </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cxnSp>
        <p:nvCxnSpPr>
          <p:cNvPr id="16" name="Straight Arrow Connector 15"/>
          <p:cNvCxnSpPr>
            <a:cxnSpLocks noChangeShapeType="1"/>
          </p:cNvCxnSpPr>
          <p:nvPr/>
        </p:nvCxnSpPr>
        <p:spPr bwMode="auto">
          <a:xfrm flipH="1" flipV="1">
            <a:off x="1792573" y="2241550"/>
            <a:ext cx="3175" cy="37338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0" name="Straight Arrow Connector 19"/>
          <p:cNvCxnSpPr>
            <a:cxnSpLocks noChangeShapeType="1"/>
          </p:cNvCxnSpPr>
          <p:nvPr/>
        </p:nvCxnSpPr>
        <p:spPr bwMode="auto">
          <a:xfrm flipV="1">
            <a:off x="5724221" y="2274042"/>
            <a:ext cx="0" cy="921551"/>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1" name="Straight Arrow Connector 20"/>
          <p:cNvCxnSpPr>
            <a:cxnSpLocks noChangeShapeType="1"/>
          </p:cNvCxnSpPr>
          <p:nvPr/>
        </p:nvCxnSpPr>
        <p:spPr bwMode="auto">
          <a:xfrm flipV="1">
            <a:off x="4890945" y="2274042"/>
            <a:ext cx="0" cy="1626164"/>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3" name="Straight Arrow Connector 22"/>
          <p:cNvCxnSpPr>
            <a:cxnSpLocks noChangeShapeType="1"/>
          </p:cNvCxnSpPr>
          <p:nvPr/>
        </p:nvCxnSpPr>
        <p:spPr bwMode="auto">
          <a:xfrm flipV="1">
            <a:off x="2675965" y="2282825"/>
            <a:ext cx="0" cy="28194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4" name="Straight Arrow Connector 23"/>
          <p:cNvCxnSpPr>
            <a:cxnSpLocks noChangeShapeType="1"/>
          </p:cNvCxnSpPr>
          <p:nvPr/>
        </p:nvCxnSpPr>
        <p:spPr bwMode="auto">
          <a:xfrm flipV="1">
            <a:off x="7549584" y="2289196"/>
            <a:ext cx="0" cy="6096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35" name="Straight Arrow Connector 34"/>
          <p:cNvCxnSpPr>
            <a:cxnSpLocks noChangeShapeType="1"/>
          </p:cNvCxnSpPr>
          <p:nvPr/>
        </p:nvCxnSpPr>
        <p:spPr bwMode="auto">
          <a:xfrm flipV="1">
            <a:off x="8632899" y="2282825"/>
            <a:ext cx="0" cy="460375"/>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37916" name="TextBox 79"/>
          <p:cNvSpPr txBox="1">
            <a:spLocks noChangeArrowheads="1"/>
          </p:cNvSpPr>
          <p:nvPr/>
        </p:nvSpPr>
        <p:spPr bwMode="auto">
          <a:xfrm>
            <a:off x="1248900" y="6163160"/>
            <a:ext cx="10858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600" dirty="0"/>
              <a:t>Tag Bytes</a:t>
            </a:r>
          </a:p>
        </p:txBody>
      </p:sp>
      <p:sp>
        <p:nvSpPr>
          <p:cNvPr id="37917" name="TextBox 81"/>
          <p:cNvSpPr txBox="1">
            <a:spLocks noChangeArrowheads="1"/>
          </p:cNvSpPr>
          <p:nvPr/>
        </p:nvSpPr>
        <p:spPr bwMode="auto">
          <a:xfrm>
            <a:off x="1996798" y="5307916"/>
            <a:ext cx="1397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Bitmap</a:t>
            </a:r>
          </a:p>
          <a:p>
            <a:pPr algn="ctr" eaLnBrk="1" hangingPunct="1"/>
            <a:r>
              <a:rPr lang="en-US" altLang="en-US" sz="1600" dirty="0"/>
              <a:t>Offset</a:t>
            </a:r>
          </a:p>
        </p:txBody>
      </p:sp>
      <p:sp>
        <p:nvSpPr>
          <p:cNvPr id="37918" name="TextBox 82"/>
          <p:cNvSpPr txBox="1">
            <a:spLocks noChangeArrowheads="1"/>
          </p:cNvSpPr>
          <p:nvPr/>
        </p:nvSpPr>
        <p:spPr bwMode="auto">
          <a:xfrm>
            <a:off x="3207359" y="4781968"/>
            <a:ext cx="134844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Fixed </a:t>
            </a:r>
            <a:r>
              <a:rPr lang="en-US" altLang="en-US" sz="1600" dirty="0"/>
              <a:t>Length</a:t>
            </a:r>
            <a:r>
              <a:rPr lang="en-US" altLang="en-US" sz="1400" dirty="0"/>
              <a:t> </a:t>
            </a:r>
          </a:p>
          <a:p>
            <a:pPr algn="ctr" eaLnBrk="1" hangingPunct="1"/>
            <a:r>
              <a:rPr lang="en-US" altLang="en-US" sz="1400" dirty="0"/>
              <a:t>Data</a:t>
            </a:r>
          </a:p>
        </p:txBody>
      </p:sp>
      <p:sp>
        <p:nvSpPr>
          <p:cNvPr id="37919" name="TextBox 91"/>
          <p:cNvSpPr txBox="1">
            <a:spLocks noChangeArrowheads="1"/>
          </p:cNvSpPr>
          <p:nvPr/>
        </p:nvSpPr>
        <p:spPr bwMode="auto">
          <a:xfrm>
            <a:off x="4262836" y="4056749"/>
            <a:ext cx="13922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 of Columns</a:t>
            </a:r>
          </a:p>
        </p:txBody>
      </p:sp>
      <p:sp>
        <p:nvSpPr>
          <p:cNvPr id="37921" name="TextBox 96"/>
          <p:cNvSpPr txBox="1">
            <a:spLocks noChangeArrowheads="1"/>
          </p:cNvSpPr>
          <p:nvPr/>
        </p:nvSpPr>
        <p:spPr bwMode="auto">
          <a:xfrm>
            <a:off x="8021723" y="2898796"/>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Length</a:t>
            </a:r>
          </a:p>
          <a:p>
            <a:pPr algn="ctr" eaLnBrk="1" hangingPunct="1"/>
            <a:r>
              <a:rPr lang="en-US" altLang="en-US" sz="1600" dirty="0"/>
              <a:t>Data</a:t>
            </a:r>
          </a:p>
        </p:txBody>
      </p:sp>
      <p:sp>
        <p:nvSpPr>
          <p:cNvPr id="37923" name="TextBox 95"/>
          <p:cNvSpPr txBox="1">
            <a:spLocks noChangeArrowheads="1"/>
          </p:cNvSpPr>
          <p:nvPr/>
        </p:nvSpPr>
        <p:spPr bwMode="auto">
          <a:xfrm>
            <a:off x="6122143" y="3309939"/>
            <a:ext cx="990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a:t>
            </a:r>
          </a:p>
          <a:p>
            <a:pPr algn="ctr" eaLnBrk="1" hangingPunct="1"/>
            <a:r>
              <a:rPr lang="en-US" altLang="en-US" sz="1600" dirty="0"/>
              <a:t>Count</a:t>
            </a:r>
          </a:p>
        </p:txBody>
      </p:sp>
      <p:cxnSp>
        <p:nvCxnSpPr>
          <p:cNvPr id="19" name="Straight Arrow Connector 18"/>
          <p:cNvCxnSpPr>
            <a:cxnSpLocks noChangeShapeType="1"/>
          </p:cNvCxnSpPr>
          <p:nvPr/>
        </p:nvCxnSpPr>
        <p:spPr bwMode="auto">
          <a:xfrm flipV="1">
            <a:off x="6621016" y="2282825"/>
            <a:ext cx="0" cy="8382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37926" name="TextBox 91"/>
          <p:cNvSpPr txBox="1">
            <a:spLocks noChangeArrowheads="1"/>
          </p:cNvSpPr>
          <p:nvPr/>
        </p:nvSpPr>
        <p:spPr bwMode="auto">
          <a:xfrm>
            <a:off x="5221727" y="3400425"/>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Values</a:t>
            </a:r>
          </a:p>
        </p:txBody>
      </p:sp>
      <p:sp>
        <p:nvSpPr>
          <p:cNvPr id="3" name="Right Brace 2"/>
          <p:cNvSpPr/>
          <p:nvPr/>
        </p:nvSpPr>
        <p:spPr>
          <a:xfrm rot="5400000">
            <a:off x="4938102" y="3745575"/>
            <a:ext cx="381000" cy="17315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928" name="TextBox 3"/>
          <p:cNvSpPr txBox="1">
            <a:spLocks noChangeArrowheads="1"/>
          </p:cNvSpPr>
          <p:nvPr/>
        </p:nvSpPr>
        <p:spPr bwMode="auto">
          <a:xfrm>
            <a:off x="4431831" y="4863071"/>
            <a:ext cx="13107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NULL Bitmap</a:t>
            </a:r>
          </a:p>
        </p:txBody>
      </p:sp>
      <p:sp>
        <p:nvSpPr>
          <p:cNvPr id="37932" name="TextBox 26"/>
          <p:cNvSpPr txBox="1">
            <a:spLocks noChangeArrowheads="1"/>
          </p:cNvSpPr>
          <p:nvPr/>
        </p:nvSpPr>
        <p:spPr bwMode="auto">
          <a:xfrm>
            <a:off x="6380890" y="4539906"/>
            <a:ext cx="15451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Variable Column </a:t>
            </a:r>
          </a:p>
          <a:p>
            <a:pPr algn="ctr" eaLnBrk="1" hangingPunct="1"/>
            <a:r>
              <a:rPr lang="en-US" altLang="en-US" sz="1400" dirty="0"/>
              <a:t>Offset Array</a:t>
            </a:r>
          </a:p>
        </p:txBody>
      </p:sp>
      <p:cxnSp>
        <p:nvCxnSpPr>
          <p:cNvPr id="27" name="Straight Arrow Connector 26">
            <a:extLst>
              <a:ext uri="{FF2B5EF4-FFF2-40B4-BE49-F238E27FC236}">
                <a16:creationId xmlns:a16="http://schemas.microsoft.com/office/drawing/2014/main" id="{9D86885E-EACA-2E4E-9548-2C41E013D9A9}"/>
              </a:ext>
            </a:extLst>
          </p:cNvPr>
          <p:cNvCxnSpPr>
            <a:cxnSpLocks noChangeShapeType="1"/>
          </p:cNvCxnSpPr>
          <p:nvPr/>
        </p:nvCxnSpPr>
        <p:spPr bwMode="auto">
          <a:xfrm flipV="1">
            <a:off x="3868602" y="2282825"/>
            <a:ext cx="0" cy="22860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29" name="TextBox 95">
            <a:extLst>
              <a:ext uri="{FF2B5EF4-FFF2-40B4-BE49-F238E27FC236}">
                <a16:creationId xmlns:a16="http://schemas.microsoft.com/office/drawing/2014/main" id="{E1C683FB-DCBA-1943-A231-35A0C3167972}"/>
              </a:ext>
            </a:extLst>
          </p:cNvPr>
          <p:cNvSpPr txBox="1">
            <a:spLocks noChangeArrowheads="1"/>
          </p:cNvSpPr>
          <p:nvPr/>
        </p:nvSpPr>
        <p:spPr bwMode="auto">
          <a:xfrm>
            <a:off x="6941489" y="3069943"/>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 Offsets</a:t>
            </a:r>
          </a:p>
        </p:txBody>
      </p:sp>
      <p:sp>
        <p:nvSpPr>
          <p:cNvPr id="28" name="Right Brace 27">
            <a:extLst>
              <a:ext uri="{FF2B5EF4-FFF2-40B4-BE49-F238E27FC236}">
                <a16:creationId xmlns:a16="http://schemas.microsoft.com/office/drawing/2014/main" id="{0D07990B-3D4F-0644-BA75-2143C581408D}"/>
              </a:ext>
            </a:extLst>
          </p:cNvPr>
          <p:cNvSpPr/>
          <p:nvPr/>
        </p:nvSpPr>
        <p:spPr>
          <a:xfrm rot="5400000">
            <a:off x="6922242" y="3380667"/>
            <a:ext cx="381000" cy="17306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6" name="Rectangle 25">
            <a:extLst>
              <a:ext uri="{FF2B5EF4-FFF2-40B4-BE49-F238E27FC236}">
                <a16:creationId xmlns:a16="http://schemas.microsoft.com/office/drawing/2014/main" id="{03E82460-E4B4-DE4F-AD7E-852EA4DA8AAE}"/>
              </a:ext>
            </a:extLst>
          </p:cNvPr>
          <p:cNvSpPr/>
          <p:nvPr/>
        </p:nvSpPr>
        <p:spPr>
          <a:xfrm>
            <a:off x="7054284" y="636075"/>
            <a:ext cx="990600" cy="12954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Rounded Rectangular Callout 24">
            <a:extLst>
              <a:ext uri="{FF2B5EF4-FFF2-40B4-BE49-F238E27FC236}">
                <a16:creationId xmlns:a16="http://schemas.microsoft.com/office/drawing/2014/main" id="{C0B08FA2-5C06-1D4E-9AB1-87164D68DFEB}"/>
              </a:ext>
            </a:extLst>
          </p:cNvPr>
          <p:cNvSpPr/>
          <p:nvPr/>
        </p:nvSpPr>
        <p:spPr>
          <a:xfrm>
            <a:off x="2615094" y="2289196"/>
            <a:ext cx="3657600" cy="3823687"/>
          </a:xfrm>
          <a:prstGeom prst="wedgeRoundRectCallout">
            <a:avLst>
              <a:gd name="adj1" fmla="val 76746"/>
              <a:gd name="adj2" fmla="val -63949"/>
              <a:gd name="adj3" fmla="val 16667"/>
            </a:avLst>
          </a:prstGeom>
          <a:solidFill>
            <a:schemeClr val="bg1"/>
          </a:solidFill>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3600" dirty="0"/>
              <a:t>Stores the offset of the end of each variable column. 2 x # of variable columns in size</a:t>
            </a:r>
          </a:p>
        </p:txBody>
      </p:sp>
    </p:spTree>
    <p:extLst>
      <p:ext uri="{BB962C8B-B14F-4D97-AF65-F5344CB8AC3E}">
        <p14:creationId xmlns:p14="http://schemas.microsoft.com/office/powerpoint/2010/main" val="1372676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248900" y="636075"/>
          <a:ext cx="8229600" cy="1341438"/>
        </p:xfrm>
        <a:graphic>
          <a:graphicData uri="http://schemas.openxmlformats.org/drawingml/2006/table">
            <a:tbl>
              <a:tblPr/>
              <a:tblGrid>
                <a:gridCol w="1016000">
                  <a:extLst>
                    <a:ext uri="{9D8B030D-6E8A-4147-A177-3AD203B41FA5}">
                      <a16:colId xmlns:a16="http://schemas.microsoft.com/office/drawing/2014/main" val="20000"/>
                    </a:ext>
                  </a:extLst>
                </a:gridCol>
                <a:gridCol w="825500">
                  <a:extLst>
                    <a:ext uri="{9D8B030D-6E8A-4147-A177-3AD203B41FA5}">
                      <a16:colId xmlns:a16="http://schemas.microsoft.com/office/drawing/2014/main" val="20001"/>
                    </a:ext>
                  </a:extLst>
                </a:gridCol>
                <a:gridCol w="1431925">
                  <a:extLst>
                    <a:ext uri="{9D8B030D-6E8A-4147-A177-3AD203B41FA5}">
                      <a16:colId xmlns:a16="http://schemas.microsoft.com/office/drawing/2014/main" val="20002"/>
                    </a:ext>
                  </a:extLst>
                </a:gridCol>
                <a:gridCol w="725488">
                  <a:extLst>
                    <a:ext uri="{9D8B030D-6E8A-4147-A177-3AD203B41FA5}">
                      <a16:colId xmlns:a16="http://schemas.microsoft.com/office/drawing/2014/main" val="20003"/>
                    </a:ext>
                  </a:extLst>
                </a:gridCol>
                <a:gridCol w="909637">
                  <a:extLst>
                    <a:ext uri="{9D8B030D-6E8A-4147-A177-3AD203B41FA5}">
                      <a16:colId xmlns:a16="http://schemas.microsoft.com/office/drawing/2014/main" val="20004"/>
                    </a:ext>
                  </a:extLst>
                </a:gridCol>
                <a:gridCol w="911225">
                  <a:extLst>
                    <a:ext uri="{9D8B030D-6E8A-4147-A177-3AD203B41FA5}">
                      <a16:colId xmlns:a16="http://schemas.microsoft.com/office/drawing/2014/main" val="20005"/>
                    </a:ext>
                  </a:extLst>
                </a:gridCol>
                <a:gridCol w="971550">
                  <a:extLst>
                    <a:ext uri="{9D8B030D-6E8A-4147-A177-3AD203B41FA5}">
                      <a16:colId xmlns:a16="http://schemas.microsoft.com/office/drawing/2014/main" val="20006"/>
                    </a:ext>
                  </a:extLst>
                </a:gridCol>
                <a:gridCol w="1438275">
                  <a:extLst>
                    <a:ext uri="{9D8B030D-6E8A-4147-A177-3AD203B41FA5}">
                      <a16:colId xmlns:a16="http://schemas.microsoft.com/office/drawing/2014/main" val="20007"/>
                    </a:ext>
                  </a:extLst>
                </a:gridCol>
              </a:tblGrid>
              <a:tr h="1341438">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N/8 bytes</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x (# of variable cols) bytes </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graphicFrame>
        <p:nvGraphicFramePr>
          <p:cNvPr id="40" name="Table 39">
            <a:extLst>
              <a:ext uri="{FF2B5EF4-FFF2-40B4-BE49-F238E27FC236}">
                <a16:creationId xmlns:a16="http://schemas.microsoft.com/office/drawing/2014/main" id="{8BBAAEB8-AF03-E54A-B3B3-DB2BB1F03336}"/>
              </a:ext>
            </a:extLst>
          </p:cNvPr>
          <p:cNvGraphicFramePr>
            <a:graphicFrameLocks noGrp="1"/>
          </p:cNvGraphicFramePr>
          <p:nvPr>
            <p:extLst>
              <p:ext uri="{D42A27DB-BD31-4B8C-83A1-F6EECF244321}">
                <p14:modId xmlns:p14="http://schemas.microsoft.com/office/powerpoint/2010/main" val="2664055942"/>
              </p:ext>
            </p:extLst>
          </p:nvPr>
        </p:nvGraphicFramePr>
        <p:xfrm>
          <a:off x="2652347" y="3880338"/>
          <a:ext cx="6096000" cy="1219200"/>
        </p:xfrm>
        <a:graphic>
          <a:graphicData uri="http://schemas.openxmlformats.org/drawingml/2006/table">
            <a:tbl>
              <a:tblPr/>
              <a:tblGrid>
                <a:gridCol w="508000">
                  <a:extLst>
                    <a:ext uri="{9D8B030D-6E8A-4147-A177-3AD203B41FA5}">
                      <a16:colId xmlns:a16="http://schemas.microsoft.com/office/drawing/2014/main" val="20000"/>
                    </a:ext>
                  </a:extLst>
                </a:gridCol>
                <a:gridCol w="508000">
                  <a:extLst>
                    <a:ext uri="{9D8B030D-6E8A-4147-A177-3AD203B41FA5}">
                      <a16:colId xmlns:a16="http://schemas.microsoft.com/office/drawing/2014/main" val="20001"/>
                    </a:ext>
                  </a:extLst>
                </a:gridCol>
                <a:gridCol w="508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gridCol w="1524000">
                  <a:extLst>
                    <a:ext uri="{9D8B030D-6E8A-4147-A177-3AD203B41FA5}">
                      <a16:colId xmlns:a16="http://schemas.microsoft.com/office/drawing/2014/main" val="20004"/>
                    </a:ext>
                  </a:extLst>
                </a:gridCol>
                <a:gridCol w="1524000">
                  <a:extLst>
                    <a:ext uri="{9D8B030D-6E8A-4147-A177-3AD203B41FA5}">
                      <a16:colId xmlns:a16="http://schemas.microsoft.com/office/drawing/2014/main" val="20005"/>
                    </a:ext>
                  </a:extLst>
                </a:gridCol>
              </a:tblGrid>
              <a:tr h="1219200">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rgbClr val="FFFFFF"/>
                        </a:solidFill>
                        <a:effectLst/>
                        <a:latin typeface="Calibri" charset="0"/>
                        <a:ea typeface="ＭＳ Ｐゴシック"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rgbClr val="FFFFFF"/>
                        </a:solidFill>
                        <a:effectLst/>
                        <a:latin typeface="Calibri" charset="0"/>
                        <a:ea typeface="ＭＳ Ｐゴシック"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sp>
        <p:nvSpPr>
          <p:cNvPr id="41" name="Curved Down Arrow 40">
            <a:extLst>
              <a:ext uri="{FF2B5EF4-FFF2-40B4-BE49-F238E27FC236}">
                <a16:creationId xmlns:a16="http://schemas.microsoft.com/office/drawing/2014/main" id="{041E23DC-6600-994A-A97D-4E9D10064CAA}"/>
              </a:ext>
            </a:extLst>
          </p:cNvPr>
          <p:cNvSpPr>
            <a:spLocks noChangeArrowheads="1"/>
          </p:cNvSpPr>
          <p:nvPr/>
        </p:nvSpPr>
        <p:spPr bwMode="auto">
          <a:xfrm>
            <a:off x="2957147" y="3118338"/>
            <a:ext cx="2895600" cy="762000"/>
          </a:xfrm>
          <a:prstGeom prst="curvedDownArrow">
            <a:avLst>
              <a:gd name="adj1" fmla="val 25017"/>
              <a:gd name="adj2" fmla="val 49998"/>
              <a:gd name="adj3" fmla="val 25000"/>
            </a:avLst>
          </a:prstGeom>
          <a:gradFill rotWithShape="1">
            <a:gsLst>
              <a:gs pos="0">
                <a:srgbClr val="9BC1FF"/>
              </a:gs>
              <a:gs pos="100000">
                <a:srgbClr val="3F80CD"/>
              </a:gs>
            </a:gsLst>
            <a:lin ang="5400000"/>
          </a:gradFill>
          <a:ln w="9525">
            <a:solidFill>
              <a:srgbClr val="4A7EBB"/>
            </a:solidFill>
            <a:miter lim="800000"/>
            <a:headEnd/>
            <a:tailEnd/>
          </a:ln>
          <a:effectLst>
            <a:outerShdw blurRad="40000" dist="23000" dir="5400000" rotWithShape="0">
              <a:srgbClr val="000000">
                <a:alpha val="34998"/>
              </a:srgbClr>
            </a:outerShdw>
          </a:effectLst>
        </p:spPr>
        <p:txBody>
          <a:bodyPr anchor="ctr"/>
          <a:lstStyle/>
          <a:p>
            <a:pPr algn="ctr">
              <a:defRPr/>
            </a:pPr>
            <a:endParaRPr lang="en-US" dirty="0"/>
          </a:p>
        </p:txBody>
      </p:sp>
      <p:sp>
        <p:nvSpPr>
          <p:cNvPr id="42" name="Curved Down Arrow 41">
            <a:extLst>
              <a:ext uri="{FF2B5EF4-FFF2-40B4-BE49-F238E27FC236}">
                <a16:creationId xmlns:a16="http://schemas.microsoft.com/office/drawing/2014/main" id="{1C948341-EF78-7E4E-A148-B9E099577862}"/>
              </a:ext>
            </a:extLst>
          </p:cNvPr>
          <p:cNvSpPr>
            <a:spLocks noChangeArrowheads="1"/>
          </p:cNvSpPr>
          <p:nvPr/>
        </p:nvSpPr>
        <p:spPr bwMode="auto">
          <a:xfrm>
            <a:off x="3490547" y="3118338"/>
            <a:ext cx="3886200" cy="762000"/>
          </a:xfrm>
          <a:prstGeom prst="curvedDownArrow">
            <a:avLst>
              <a:gd name="adj1" fmla="val 24981"/>
              <a:gd name="adj2" fmla="val 50008"/>
              <a:gd name="adj3" fmla="val 25000"/>
            </a:avLst>
          </a:prstGeom>
          <a:gradFill rotWithShape="1">
            <a:gsLst>
              <a:gs pos="0">
                <a:srgbClr val="9BC1FF"/>
              </a:gs>
              <a:gs pos="100000">
                <a:srgbClr val="3F80CD"/>
              </a:gs>
            </a:gsLst>
            <a:lin ang="5400000"/>
          </a:gradFill>
          <a:ln w="9525">
            <a:solidFill>
              <a:srgbClr val="4A7EBB"/>
            </a:solidFill>
            <a:miter lim="800000"/>
            <a:headEnd/>
            <a:tailEnd/>
          </a:ln>
          <a:effectLst>
            <a:outerShdw blurRad="40000" dist="23000" dir="5400000" rotWithShape="0">
              <a:srgbClr val="000000">
                <a:alpha val="34998"/>
              </a:srgbClr>
            </a:outerShdw>
          </a:effectLst>
        </p:spPr>
        <p:txBody>
          <a:bodyPr anchor="ctr"/>
          <a:lstStyle/>
          <a:p>
            <a:pPr algn="ctr">
              <a:defRPr/>
            </a:pPr>
            <a:endParaRPr lang="en-US" dirty="0"/>
          </a:p>
        </p:txBody>
      </p:sp>
      <p:sp>
        <p:nvSpPr>
          <p:cNvPr id="43" name="Curved Down Arrow 42">
            <a:extLst>
              <a:ext uri="{FF2B5EF4-FFF2-40B4-BE49-F238E27FC236}">
                <a16:creationId xmlns:a16="http://schemas.microsoft.com/office/drawing/2014/main" id="{B2B131EF-1B76-4C42-B43F-B04D6D1B3D14}"/>
              </a:ext>
            </a:extLst>
          </p:cNvPr>
          <p:cNvSpPr>
            <a:spLocks noChangeArrowheads="1"/>
          </p:cNvSpPr>
          <p:nvPr/>
        </p:nvSpPr>
        <p:spPr bwMode="auto">
          <a:xfrm>
            <a:off x="3947747" y="3118338"/>
            <a:ext cx="4953000" cy="762000"/>
          </a:xfrm>
          <a:prstGeom prst="curvedDownArrow">
            <a:avLst>
              <a:gd name="adj1" fmla="val 24977"/>
              <a:gd name="adj2" fmla="val 50014"/>
              <a:gd name="adj3" fmla="val 25000"/>
            </a:avLst>
          </a:prstGeom>
          <a:gradFill rotWithShape="1">
            <a:gsLst>
              <a:gs pos="0">
                <a:srgbClr val="9BC1FF"/>
              </a:gs>
              <a:gs pos="100000">
                <a:srgbClr val="3F80CD"/>
              </a:gs>
            </a:gsLst>
            <a:lin ang="5400000"/>
          </a:gradFill>
          <a:ln w="9525">
            <a:solidFill>
              <a:srgbClr val="4A7EBB"/>
            </a:solidFill>
            <a:miter lim="800000"/>
            <a:headEnd/>
            <a:tailEnd/>
          </a:ln>
          <a:effectLst>
            <a:outerShdw blurRad="40000" dist="23000" dir="5400000" rotWithShape="0">
              <a:srgbClr val="000000">
                <a:alpha val="34998"/>
              </a:srgbClr>
            </a:outerShdw>
          </a:effectLst>
        </p:spPr>
        <p:txBody>
          <a:bodyPr anchor="ctr"/>
          <a:lstStyle/>
          <a:p>
            <a:pPr algn="ctr">
              <a:defRPr/>
            </a:pPr>
            <a:endParaRPr lang="en-US" dirty="0"/>
          </a:p>
        </p:txBody>
      </p:sp>
      <p:sp>
        <p:nvSpPr>
          <p:cNvPr id="44" name="Left Brace 43">
            <a:extLst>
              <a:ext uri="{FF2B5EF4-FFF2-40B4-BE49-F238E27FC236}">
                <a16:creationId xmlns:a16="http://schemas.microsoft.com/office/drawing/2014/main" id="{B03F1C1B-E9D3-ED46-8CEC-2CE02D845244}"/>
              </a:ext>
            </a:extLst>
          </p:cNvPr>
          <p:cNvSpPr>
            <a:spLocks/>
          </p:cNvSpPr>
          <p:nvPr/>
        </p:nvSpPr>
        <p:spPr bwMode="auto">
          <a:xfrm rot="-5400000">
            <a:off x="3184160" y="4643926"/>
            <a:ext cx="460375" cy="1524000"/>
          </a:xfrm>
          <a:prstGeom prst="leftBrace">
            <a:avLst>
              <a:gd name="adj1" fmla="val 8337"/>
              <a:gd name="adj2" fmla="val 50000"/>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dirty="0"/>
          </a:p>
        </p:txBody>
      </p:sp>
      <p:sp>
        <p:nvSpPr>
          <p:cNvPr id="45" name="Left Brace 44">
            <a:extLst>
              <a:ext uri="{FF2B5EF4-FFF2-40B4-BE49-F238E27FC236}">
                <a16:creationId xmlns:a16="http://schemas.microsoft.com/office/drawing/2014/main" id="{101D663C-EB4A-514D-9BE3-8F7B3589B4C8}"/>
              </a:ext>
            </a:extLst>
          </p:cNvPr>
          <p:cNvSpPr>
            <a:spLocks/>
          </p:cNvSpPr>
          <p:nvPr/>
        </p:nvSpPr>
        <p:spPr bwMode="auto">
          <a:xfrm rot="-5400000">
            <a:off x="6270260" y="3158026"/>
            <a:ext cx="460375" cy="4495800"/>
          </a:xfrm>
          <a:prstGeom prst="leftBrace">
            <a:avLst>
              <a:gd name="adj1" fmla="val 8319"/>
              <a:gd name="adj2" fmla="val 50000"/>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dirty="0"/>
          </a:p>
        </p:txBody>
      </p:sp>
      <p:cxnSp>
        <p:nvCxnSpPr>
          <p:cNvPr id="46" name="Straight Connector 45">
            <a:extLst>
              <a:ext uri="{FF2B5EF4-FFF2-40B4-BE49-F238E27FC236}">
                <a16:creationId xmlns:a16="http://schemas.microsoft.com/office/drawing/2014/main" id="{0419B641-86A6-2F4E-9E37-DB86953F5CB6}"/>
              </a:ext>
            </a:extLst>
          </p:cNvPr>
          <p:cNvCxnSpPr>
            <a:cxnSpLocks noChangeShapeType="1"/>
          </p:cNvCxnSpPr>
          <p:nvPr/>
        </p:nvCxnSpPr>
        <p:spPr bwMode="auto">
          <a:xfrm flipH="1">
            <a:off x="2778368" y="2092569"/>
            <a:ext cx="4246686" cy="1652954"/>
          </a:xfrm>
          <a:prstGeom prst="line">
            <a:avLst/>
          </a:prstGeom>
          <a:noFill/>
          <a:ln w="38100">
            <a:solidFill>
              <a:schemeClr val="accent1"/>
            </a:solidFill>
            <a:prstDash val="dash"/>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47" name="Straight Connector 46">
            <a:extLst>
              <a:ext uri="{FF2B5EF4-FFF2-40B4-BE49-F238E27FC236}">
                <a16:creationId xmlns:a16="http://schemas.microsoft.com/office/drawing/2014/main" id="{4EC27D5D-BD9E-DE45-B4E4-FB31E0BA36F6}"/>
              </a:ext>
            </a:extLst>
          </p:cNvPr>
          <p:cNvCxnSpPr>
            <a:cxnSpLocks noChangeShapeType="1"/>
          </p:cNvCxnSpPr>
          <p:nvPr/>
        </p:nvCxnSpPr>
        <p:spPr bwMode="auto">
          <a:xfrm flipH="1">
            <a:off x="8748347" y="2101362"/>
            <a:ext cx="730153" cy="1778976"/>
          </a:xfrm>
          <a:prstGeom prst="line">
            <a:avLst/>
          </a:prstGeom>
          <a:noFill/>
          <a:ln w="25400">
            <a:solidFill>
              <a:schemeClr val="accent1"/>
            </a:solidFill>
            <a:prstDash val="dash"/>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48" name="Rounded Rectangular Callout 47">
            <a:extLst>
              <a:ext uri="{FF2B5EF4-FFF2-40B4-BE49-F238E27FC236}">
                <a16:creationId xmlns:a16="http://schemas.microsoft.com/office/drawing/2014/main" id="{BFE7F309-27D4-214F-8833-304A0D5204E4}"/>
              </a:ext>
            </a:extLst>
          </p:cNvPr>
          <p:cNvSpPr/>
          <p:nvPr/>
        </p:nvSpPr>
        <p:spPr>
          <a:xfrm>
            <a:off x="225807" y="2234154"/>
            <a:ext cx="2552561" cy="1112784"/>
          </a:xfrm>
          <a:prstGeom prst="wedgeRoundRectCallout">
            <a:avLst>
              <a:gd name="adj1" fmla="val 56060"/>
              <a:gd name="adj2" fmla="val 111689"/>
              <a:gd name="adj3" fmla="val 16667"/>
            </a:avLst>
          </a:prstGeom>
          <a:solidFill>
            <a:schemeClr val="bg1"/>
          </a:solidFill>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3600" dirty="0"/>
              <a:t>Stores END offset</a:t>
            </a:r>
          </a:p>
        </p:txBody>
      </p:sp>
      <p:sp>
        <p:nvSpPr>
          <p:cNvPr id="50" name="TextBox 6">
            <a:extLst>
              <a:ext uri="{FF2B5EF4-FFF2-40B4-BE49-F238E27FC236}">
                <a16:creationId xmlns:a16="http://schemas.microsoft.com/office/drawing/2014/main" id="{74BEA318-6304-D940-840B-7A37ACD69C44}"/>
              </a:ext>
            </a:extLst>
          </p:cNvPr>
          <p:cNvSpPr txBox="1">
            <a:spLocks noChangeArrowheads="1"/>
          </p:cNvSpPr>
          <p:nvPr/>
        </p:nvSpPr>
        <p:spPr bwMode="auto">
          <a:xfrm>
            <a:off x="2083777" y="5785338"/>
            <a:ext cx="2895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dirty="0"/>
              <a:t>Variable Column Offset Array</a:t>
            </a:r>
          </a:p>
        </p:txBody>
      </p:sp>
      <p:sp>
        <p:nvSpPr>
          <p:cNvPr id="51" name="TextBox 25">
            <a:extLst>
              <a:ext uri="{FF2B5EF4-FFF2-40B4-BE49-F238E27FC236}">
                <a16:creationId xmlns:a16="http://schemas.microsoft.com/office/drawing/2014/main" id="{DD1DB94D-F2B4-084D-BE28-0B1D44D5DACB}"/>
              </a:ext>
            </a:extLst>
          </p:cNvPr>
          <p:cNvSpPr txBox="1">
            <a:spLocks noChangeArrowheads="1"/>
          </p:cNvSpPr>
          <p:nvPr/>
        </p:nvSpPr>
        <p:spPr bwMode="auto">
          <a:xfrm>
            <a:off x="5360377" y="5861538"/>
            <a:ext cx="2514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a:t>Variable Data</a:t>
            </a:r>
          </a:p>
        </p:txBody>
      </p:sp>
      <p:sp>
        <p:nvSpPr>
          <p:cNvPr id="14" name="Rectangle 13">
            <a:extLst>
              <a:ext uri="{FF2B5EF4-FFF2-40B4-BE49-F238E27FC236}">
                <a16:creationId xmlns:a16="http://schemas.microsoft.com/office/drawing/2014/main" id="{72CCBD28-3513-4E22-81E7-10BD08DBE223}"/>
              </a:ext>
            </a:extLst>
          </p:cNvPr>
          <p:cNvSpPr/>
          <p:nvPr/>
        </p:nvSpPr>
        <p:spPr>
          <a:xfrm>
            <a:off x="7088697" y="659094"/>
            <a:ext cx="2389803" cy="12954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793058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248900" y="636075"/>
          <a:ext cx="8229600" cy="1341438"/>
        </p:xfrm>
        <a:graphic>
          <a:graphicData uri="http://schemas.openxmlformats.org/drawingml/2006/table">
            <a:tbl>
              <a:tblPr/>
              <a:tblGrid>
                <a:gridCol w="1016000">
                  <a:extLst>
                    <a:ext uri="{9D8B030D-6E8A-4147-A177-3AD203B41FA5}">
                      <a16:colId xmlns:a16="http://schemas.microsoft.com/office/drawing/2014/main" val="20000"/>
                    </a:ext>
                  </a:extLst>
                </a:gridCol>
                <a:gridCol w="825500">
                  <a:extLst>
                    <a:ext uri="{9D8B030D-6E8A-4147-A177-3AD203B41FA5}">
                      <a16:colId xmlns:a16="http://schemas.microsoft.com/office/drawing/2014/main" val="20001"/>
                    </a:ext>
                  </a:extLst>
                </a:gridCol>
                <a:gridCol w="1431925">
                  <a:extLst>
                    <a:ext uri="{9D8B030D-6E8A-4147-A177-3AD203B41FA5}">
                      <a16:colId xmlns:a16="http://schemas.microsoft.com/office/drawing/2014/main" val="20002"/>
                    </a:ext>
                  </a:extLst>
                </a:gridCol>
                <a:gridCol w="725488">
                  <a:extLst>
                    <a:ext uri="{9D8B030D-6E8A-4147-A177-3AD203B41FA5}">
                      <a16:colId xmlns:a16="http://schemas.microsoft.com/office/drawing/2014/main" val="20003"/>
                    </a:ext>
                  </a:extLst>
                </a:gridCol>
                <a:gridCol w="909637">
                  <a:extLst>
                    <a:ext uri="{9D8B030D-6E8A-4147-A177-3AD203B41FA5}">
                      <a16:colId xmlns:a16="http://schemas.microsoft.com/office/drawing/2014/main" val="20004"/>
                    </a:ext>
                  </a:extLst>
                </a:gridCol>
                <a:gridCol w="911225">
                  <a:extLst>
                    <a:ext uri="{9D8B030D-6E8A-4147-A177-3AD203B41FA5}">
                      <a16:colId xmlns:a16="http://schemas.microsoft.com/office/drawing/2014/main" val="20005"/>
                    </a:ext>
                  </a:extLst>
                </a:gridCol>
                <a:gridCol w="971550">
                  <a:extLst>
                    <a:ext uri="{9D8B030D-6E8A-4147-A177-3AD203B41FA5}">
                      <a16:colId xmlns:a16="http://schemas.microsoft.com/office/drawing/2014/main" val="20006"/>
                    </a:ext>
                  </a:extLst>
                </a:gridCol>
                <a:gridCol w="1438275">
                  <a:extLst>
                    <a:ext uri="{9D8B030D-6E8A-4147-A177-3AD203B41FA5}">
                      <a16:colId xmlns:a16="http://schemas.microsoft.com/office/drawing/2014/main" val="20007"/>
                    </a:ext>
                  </a:extLst>
                </a:gridCol>
              </a:tblGrid>
              <a:tr h="1341438">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N/8 bytes</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x (# of variable cols) bytes </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cxnSp>
        <p:nvCxnSpPr>
          <p:cNvPr id="16" name="Straight Arrow Connector 15"/>
          <p:cNvCxnSpPr>
            <a:cxnSpLocks noChangeShapeType="1"/>
          </p:cNvCxnSpPr>
          <p:nvPr/>
        </p:nvCxnSpPr>
        <p:spPr bwMode="auto">
          <a:xfrm flipH="1" flipV="1">
            <a:off x="1792573" y="2241550"/>
            <a:ext cx="3175" cy="37338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0" name="Straight Arrow Connector 19"/>
          <p:cNvCxnSpPr>
            <a:cxnSpLocks noChangeShapeType="1"/>
          </p:cNvCxnSpPr>
          <p:nvPr/>
        </p:nvCxnSpPr>
        <p:spPr bwMode="auto">
          <a:xfrm flipV="1">
            <a:off x="5724221" y="2274042"/>
            <a:ext cx="0" cy="921551"/>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1" name="Straight Arrow Connector 20"/>
          <p:cNvCxnSpPr>
            <a:cxnSpLocks noChangeShapeType="1"/>
          </p:cNvCxnSpPr>
          <p:nvPr/>
        </p:nvCxnSpPr>
        <p:spPr bwMode="auto">
          <a:xfrm flipV="1">
            <a:off x="4890945" y="2274042"/>
            <a:ext cx="0" cy="1626164"/>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3" name="Straight Arrow Connector 22"/>
          <p:cNvCxnSpPr>
            <a:cxnSpLocks noChangeShapeType="1"/>
          </p:cNvCxnSpPr>
          <p:nvPr/>
        </p:nvCxnSpPr>
        <p:spPr bwMode="auto">
          <a:xfrm flipV="1">
            <a:off x="2675965" y="2282825"/>
            <a:ext cx="0" cy="28194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4" name="Straight Arrow Connector 23"/>
          <p:cNvCxnSpPr>
            <a:cxnSpLocks noChangeShapeType="1"/>
          </p:cNvCxnSpPr>
          <p:nvPr/>
        </p:nvCxnSpPr>
        <p:spPr bwMode="auto">
          <a:xfrm flipV="1">
            <a:off x="7549584" y="2289196"/>
            <a:ext cx="0" cy="6096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35" name="Straight Arrow Connector 34"/>
          <p:cNvCxnSpPr>
            <a:cxnSpLocks noChangeShapeType="1"/>
          </p:cNvCxnSpPr>
          <p:nvPr/>
        </p:nvCxnSpPr>
        <p:spPr bwMode="auto">
          <a:xfrm flipV="1">
            <a:off x="8632899" y="2282825"/>
            <a:ext cx="0" cy="460375"/>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37916" name="TextBox 79"/>
          <p:cNvSpPr txBox="1">
            <a:spLocks noChangeArrowheads="1"/>
          </p:cNvSpPr>
          <p:nvPr/>
        </p:nvSpPr>
        <p:spPr bwMode="auto">
          <a:xfrm>
            <a:off x="1248900" y="6163160"/>
            <a:ext cx="10858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600" dirty="0"/>
              <a:t>Tag Bytes</a:t>
            </a:r>
          </a:p>
        </p:txBody>
      </p:sp>
      <p:sp>
        <p:nvSpPr>
          <p:cNvPr id="37917" name="TextBox 81"/>
          <p:cNvSpPr txBox="1">
            <a:spLocks noChangeArrowheads="1"/>
          </p:cNvSpPr>
          <p:nvPr/>
        </p:nvSpPr>
        <p:spPr bwMode="auto">
          <a:xfrm>
            <a:off x="1996798" y="5307916"/>
            <a:ext cx="1397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Bitmap</a:t>
            </a:r>
          </a:p>
          <a:p>
            <a:pPr algn="ctr" eaLnBrk="1" hangingPunct="1"/>
            <a:r>
              <a:rPr lang="en-US" altLang="en-US" sz="1600" dirty="0"/>
              <a:t>Offset</a:t>
            </a:r>
          </a:p>
        </p:txBody>
      </p:sp>
      <p:sp>
        <p:nvSpPr>
          <p:cNvPr id="37918" name="TextBox 82"/>
          <p:cNvSpPr txBox="1">
            <a:spLocks noChangeArrowheads="1"/>
          </p:cNvSpPr>
          <p:nvPr/>
        </p:nvSpPr>
        <p:spPr bwMode="auto">
          <a:xfrm>
            <a:off x="3207359" y="4781968"/>
            <a:ext cx="134844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Fixed </a:t>
            </a:r>
            <a:r>
              <a:rPr lang="en-US" altLang="en-US" sz="1600" dirty="0"/>
              <a:t>Length</a:t>
            </a:r>
            <a:r>
              <a:rPr lang="en-US" altLang="en-US" sz="1400" dirty="0"/>
              <a:t> </a:t>
            </a:r>
          </a:p>
          <a:p>
            <a:pPr algn="ctr" eaLnBrk="1" hangingPunct="1"/>
            <a:r>
              <a:rPr lang="en-US" altLang="en-US" sz="1400" dirty="0"/>
              <a:t>Data</a:t>
            </a:r>
          </a:p>
        </p:txBody>
      </p:sp>
      <p:sp>
        <p:nvSpPr>
          <p:cNvPr id="37919" name="TextBox 91"/>
          <p:cNvSpPr txBox="1">
            <a:spLocks noChangeArrowheads="1"/>
          </p:cNvSpPr>
          <p:nvPr/>
        </p:nvSpPr>
        <p:spPr bwMode="auto">
          <a:xfrm>
            <a:off x="4262836" y="4056749"/>
            <a:ext cx="13922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 of Columns</a:t>
            </a:r>
          </a:p>
        </p:txBody>
      </p:sp>
      <p:sp>
        <p:nvSpPr>
          <p:cNvPr id="37921" name="TextBox 96"/>
          <p:cNvSpPr txBox="1">
            <a:spLocks noChangeArrowheads="1"/>
          </p:cNvSpPr>
          <p:nvPr/>
        </p:nvSpPr>
        <p:spPr bwMode="auto">
          <a:xfrm>
            <a:off x="8021723" y="2898796"/>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Length</a:t>
            </a:r>
          </a:p>
          <a:p>
            <a:pPr algn="ctr" eaLnBrk="1" hangingPunct="1"/>
            <a:r>
              <a:rPr lang="en-US" altLang="en-US" sz="1600" dirty="0"/>
              <a:t>Data</a:t>
            </a:r>
          </a:p>
        </p:txBody>
      </p:sp>
      <p:sp>
        <p:nvSpPr>
          <p:cNvPr id="37923" name="TextBox 95"/>
          <p:cNvSpPr txBox="1">
            <a:spLocks noChangeArrowheads="1"/>
          </p:cNvSpPr>
          <p:nvPr/>
        </p:nvSpPr>
        <p:spPr bwMode="auto">
          <a:xfrm>
            <a:off x="6122143" y="3309939"/>
            <a:ext cx="990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a:t>
            </a:r>
          </a:p>
          <a:p>
            <a:pPr algn="ctr" eaLnBrk="1" hangingPunct="1"/>
            <a:r>
              <a:rPr lang="en-US" altLang="en-US" sz="1600" dirty="0"/>
              <a:t>Count</a:t>
            </a:r>
          </a:p>
        </p:txBody>
      </p:sp>
      <p:cxnSp>
        <p:nvCxnSpPr>
          <p:cNvPr id="19" name="Straight Arrow Connector 18"/>
          <p:cNvCxnSpPr>
            <a:cxnSpLocks noChangeShapeType="1"/>
          </p:cNvCxnSpPr>
          <p:nvPr/>
        </p:nvCxnSpPr>
        <p:spPr bwMode="auto">
          <a:xfrm flipV="1">
            <a:off x="6621016" y="2282825"/>
            <a:ext cx="0" cy="8382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37926" name="TextBox 91"/>
          <p:cNvSpPr txBox="1">
            <a:spLocks noChangeArrowheads="1"/>
          </p:cNvSpPr>
          <p:nvPr/>
        </p:nvSpPr>
        <p:spPr bwMode="auto">
          <a:xfrm>
            <a:off x="5221727" y="3400425"/>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Values</a:t>
            </a:r>
          </a:p>
        </p:txBody>
      </p:sp>
      <p:sp>
        <p:nvSpPr>
          <p:cNvPr id="3" name="Right Brace 2"/>
          <p:cNvSpPr/>
          <p:nvPr/>
        </p:nvSpPr>
        <p:spPr>
          <a:xfrm rot="5400000">
            <a:off x="4938102" y="3745575"/>
            <a:ext cx="381000" cy="17315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928" name="TextBox 3"/>
          <p:cNvSpPr txBox="1">
            <a:spLocks noChangeArrowheads="1"/>
          </p:cNvSpPr>
          <p:nvPr/>
        </p:nvSpPr>
        <p:spPr bwMode="auto">
          <a:xfrm>
            <a:off x="4431831" y="4863071"/>
            <a:ext cx="13107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NULL Bitmap</a:t>
            </a:r>
          </a:p>
        </p:txBody>
      </p:sp>
      <p:sp>
        <p:nvSpPr>
          <p:cNvPr id="37932" name="TextBox 26"/>
          <p:cNvSpPr txBox="1">
            <a:spLocks noChangeArrowheads="1"/>
          </p:cNvSpPr>
          <p:nvPr/>
        </p:nvSpPr>
        <p:spPr bwMode="auto">
          <a:xfrm>
            <a:off x="6380890" y="4539906"/>
            <a:ext cx="15451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Variable Column </a:t>
            </a:r>
          </a:p>
          <a:p>
            <a:pPr algn="ctr" eaLnBrk="1" hangingPunct="1"/>
            <a:r>
              <a:rPr lang="en-US" altLang="en-US" sz="1400" dirty="0"/>
              <a:t>Offset Array</a:t>
            </a:r>
          </a:p>
        </p:txBody>
      </p:sp>
      <p:cxnSp>
        <p:nvCxnSpPr>
          <p:cNvPr id="27" name="Straight Arrow Connector 26">
            <a:extLst>
              <a:ext uri="{FF2B5EF4-FFF2-40B4-BE49-F238E27FC236}">
                <a16:creationId xmlns:a16="http://schemas.microsoft.com/office/drawing/2014/main" id="{9D86885E-EACA-2E4E-9548-2C41E013D9A9}"/>
              </a:ext>
            </a:extLst>
          </p:cNvPr>
          <p:cNvCxnSpPr>
            <a:cxnSpLocks noChangeShapeType="1"/>
          </p:cNvCxnSpPr>
          <p:nvPr/>
        </p:nvCxnSpPr>
        <p:spPr bwMode="auto">
          <a:xfrm flipV="1">
            <a:off x="3868602" y="2282825"/>
            <a:ext cx="0" cy="22860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29" name="TextBox 95">
            <a:extLst>
              <a:ext uri="{FF2B5EF4-FFF2-40B4-BE49-F238E27FC236}">
                <a16:creationId xmlns:a16="http://schemas.microsoft.com/office/drawing/2014/main" id="{E1C683FB-DCBA-1943-A231-35A0C3167972}"/>
              </a:ext>
            </a:extLst>
          </p:cNvPr>
          <p:cNvSpPr txBox="1">
            <a:spLocks noChangeArrowheads="1"/>
          </p:cNvSpPr>
          <p:nvPr/>
        </p:nvSpPr>
        <p:spPr bwMode="auto">
          <a:xfrm>
            <a:off x="6941489" y="3069943"/>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 Offsets</a:t>
            </a:r>
          </a:p>
        </p:txBody>
      </p:sp>
      <p:sp>
        <p:nvSpPr>
          <p:cNvPr id="28" name="Right Brace 27">
            <a:extLst>
              <a:ext uri="{FF2B5EF4-FFF2-40B4-BE49-F238E27FC236}">
                <a16:creationId xmlns:a16="http://schemas.microsoft.com/office/drawing/2014/main" id="{0D07990B-3D4F-0644-BA75-2143C581408D}"/>
              </a:ext>
            </a:extLst>
          </p:cNvPr>
          <p:cNvSpPr/>
          <p:nvPr/>
        </p:nvSpPr>
        <p:spPr>
          <a:xfrm rot="5400000">
            <a:off x="6922242" y="3380667"/>
            <a:ext cx="381000" cy="17306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0" name="Rounded Rectangular Callout 29">
            <a:extLst>
              <a:ext uri="{FF2B5EF4-FFF2-40B4-BE49-F238E27FC236}">
                <a16:creationId xmlns:a16="http://schemas.microsoft.com/office/drawing/2014/main" id="{26891630-03E8-4D4C-BD05-E710904B1733}"/>
              </a:ext>
            </a:extLst>
          </p:cNvPr>
          <p:cNvSpPr/>
          <p:nvPr/>
        </p:nvSpPr>
        <p:spPr>
          <a:xfrm>
            <a:off x="457200" y="2895600"/>
            <a:ext cx="3657600" cy="3352800"/>
          </a:xfrm>
          <a:prstGeom prst="wedgeRoundRectCallout">
            <a:avLst>
              <a:gd name="adj1" fmla="val 176042"/>
              <a:gd name="adj2" fmla="val -82139"/>
              <a:gd name="adj3" fmla="val 16667"/>
            </a:avLst>
          </a:prstGeom>
          <a:solidFill>
            <a:schemeClr val="bg1"/>
          </a:solidFill>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3600" dirty="0"/>
              <a:t>Variable column data lives here. N = total sum of variable data length.</a:t>
            </a:r>
          </a:p>
        </p:txBody>
      </p:sp>
      <p:sp>
        <p:nvSpPr>
          <p:cNvPr id="31" name="Rectangle 30">
            <a:extLst>
              <a:ext uri="{FF2B5EF4-FFF2-40B4-BE49-F238E27FC236}">
                <a16:creationId xmlns:a16="http://schemas.microsoft.com/office/drawing/2014/main" id="{89AC4563-8D8B-DC49-95A3-D607A2E8A0CB}"/>
              </a:ext>
            </a:extLst>
          </p:cNvPr>
          <p:cNvSpPr/>
          <p:nvPr/>
        </p:nvSpPr>
        <p:spPr>
          <a:xfrm>
            <a:off x="8030700" y="659094"/>
            <a:ext cx="1447800" cy="12954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3398870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0B0BBD46-E160-4D02-9D82-3934E3970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3114C8A4-DCE7-4155-98CA-D8826574B70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8369" name="Title 1"/>
          <p:cNvSpPr>
            <a:spLocks noGrp="1"/>
          </p:cNvSpPr>
          <p:nvPr>
            <p:ph type="title"/>
          </p:nvPr>
        </p:nvSpPr>
        <p:spPr>
          <a:xfrm>
            <a:off x="680321" y="321733"/>
            <a:ext cx="9900593" cy="1080938"/>
          </a:xfrm>
        </p:spPr>
        <p:txBody>
          <a:bodyPr>
            <a:normAutofit/>
          </a:bodyPr>
          <a:lstStyle/>
          <a:p>
            <a:pPr eaLnBrk="1" hangingPunct="1"/>
            <a:r>
              <a:rPr lang="en-US" altLang="en-US" sz="4800" dirty="0">
                <a:solidFill>
                  <a:srgbClr val="FFFFFF"/>
                </a:solidFill>
                <a:ea typeface="ＭＳ Ｐゴシック" charset="-128"/>
              </a:rPr>
              <a:t>Records</a:t>
            </a:r>
          </a:p>
        </p:txBody>
      </p:sp>
      <p:sp>
        <p:nvSpPr>
          <p:cNvPr id="74" name="Rectangle 73">
            <a:extLst>
              <a:ext uri="{FF2B5EF4-FFF2-40B4-BE49-F238E27FC236}">
                <a16:creationId xmlns:a16="http://schemas.microsoft.com/office/drawing/2014/main" id="{77A64E61-6D37-4CB3-8F42-66B0DACBCB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4402"/>
            <a:ext cx="12192000" cy="5133597"/>
          </a:xfrm>
          <a:prstGeom prst="rect">
            <a:avLst/>
          </a:prstGeom>
          <a:solidFill>
            <a:schemeClr val="bg1"/>
          </a:solidFill>
          <a:ln>
            <a:noFill/>
          </a:ln>
          <a:effectLst>
            <a:outerShdw blurRad="889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80321" y="2336873"/>
            <a:ext cx="11000145" cy="4032122"/>
          </a:xfrm>
        </p:spPr>
        <p:txBody>
          <a:bodyPr rtlCol="0" anchor="t">
            <a:normAutofit fontScale="85000" lnSpcReduction="20000"/>
          </a:bodyPr>
          <a:lstStyle/>
          <a:p>
            <a:pPr marL="0" indent="0">
              <a:buNone/>
              <a:defRPr/>
            </a:pPr>
            <a:r>
              <a:rPr lang="en-US" sz="3900" dirty="0">
                <a:latin typeface="Courier New" pitchFamily="49" charset="0"/>
                <a:cs typeface="Courier New" pitchFamily="49" charset="0"/>
              </a:rPr>
              <a:t>CREATE TABLE Sharknado(</a:t>
            </a:r>
          </a:p>
          <a:p>
            <a:pPr marL="457200" lvl="1" indent="0">
              <a:buNone/>
              <a:defRPr/>
            </a:pPr>
            <a:r>
              <a:rPr lang="en-US" sz="3900" dirty="0">
                <a:latin typeface="Courier New" pitchFamily="49" charset="0"/>
                <a:cs typeface="Courier New" pitchFamily="49" charset="0"/>
              </a:rPr>
              <a:t>		</a:t>
            </a:r>
            <a:r>
              <a:rPr lang="en-US" sz="3900" dirty="0" err="1">
                <a:latin typeface="Courier New" pitchFamily="49" charset="0"/>
                <a:cs typeface="Courier New" pitchFamily="49" charset="0"/>
              </a:rPr>
              <a:t>CustomerID</a:t>
            </a:r>
            <a:r>
              <a:rPr lang="en-US" sz="3900" dirty="0">
                <a:latin typeface="Courier New" pitchFamily="49" charset="0"/>
                <a:cs typeface="Courier New" pitchFamily="49" charset="0"/>
              </a:rPr>
              <a:t> INT</a:t>
            </a:r>
          </a:p>
          <a:p>
            <a:pPr marL="457200" lvl="1" indent="0">
              <a:buNone/>
              <a:defRPr/>
            </a:pPr>
            <a:r>
              <a:rPr lang="en-US" sz="3900" dirty="0">
                <a:latin typeface="Courier New" pitchFamily="49" charset="0"/>
                <a:cs typeface="Courier New" pitchFamily="49" charset="0"/>
              </a:rPr>
              <a:t>		, </a:t>
            </a:r>
            <a:r>
              <a:rPr lang="en-US" sz="3900" dirty="0" err="1">
                <a:latin typeface="Courier New" pitchFamily="49" charset="0"/>
                <a:cs typeface="Courier New" pitchFamily="49" charset="0"/>
              </a:rPr>
              <a:t>CustomerName</a:t>
            </a:r>
            <a:r>
              <a:rPr lang="en-US" sz="3900" dirty="0">
                <a:latin typeface="Courier New" pitchFamily="49" charset="0"/>
                <a:cs typeface="Courier New" pitchFamily="49" charset="0"/>
              </a:rPr>
              <a:t> VARCHAR(50)</a:t>
            </a:r>
          </a:p>
          <a:p>
            <a:pPr marL="457200" lvl="1" indent="0">
              <a:buNone/>
              <a:defRPr/>
            </a:pPr>
            <a:r>
              <a:rPr lang="en-US" sz="3900" dirty="0">
                <a:latin typeface="Courier New" pitchFamily="49" charset="0"/>
                <a:cs typeface="Courier New" pitchFamily="49" charset="0"/>
              </a:rPr>
              <a:t>		, </a:t>
            </a:r>
            <a:r>
              <a:rPr lang="en-US" sz="3900" dirty="0" err="1">
                <a:latin typeface="Courier New" pitchFamily="49" charset="0"/>
                <a:cs typeface="Courier New" pitchFamily="49" charset="0"/>
              </a:rPr>
              <a:t>CustomerState</a:t>
            </a:r>
            <a:r>
              <a:rPr lang="en-US" sz="3900" dirty="0">
                <a:latin typeface="Courier New" pitchFamily="49" charset="0"/>
                <a:cs typeface="Courier New" pitchFamily="49" charset="0"/>
              </a:rPr>
              <a:t> CHAR(2)	</a:t>
            </a:r>
          </a:p>
          <a:p>
            <a:pPr marL="457200" lvl="1" indent="0">
              <a:buNone/>
              <a:defRPr/>
            </a:pPr>
            <a:r>
              <a:rPr lang="en-US" sz="3900" dirty="0">
                <a:latin typeface="Courier New" pitchFamily="49" charset="0"/>
                <a:cs typeface="Courier New" pitchFamily="49" charset="0"/>
              </a:rPr>
              <a:t>);</a:t>
            </a:r>
          </a:p>
          <a:p>
            <a:pPr marL="457200" lvl="1" indent="0">
              <a:buNone/>
              <a:defRPr/>
            </a:pPr>
            <a:endParaRPr lang="en-US" sz="3200" dirty="0">
              <a:ea typeface="+mn-ea"/>
            </a:endParaRPr>
          </a:p>
          <a:p>
            <a:pPr marL="0" lvl="1" indent="0" algn="ctr">
              <a:buNone/>
              <a:tabLst>
                <a:tab pos="0" algn="l"/>
              </a:tabLst>
              <a:defRPr/>
            </a:pPr>
            <a:r>
              <a:rPr lang="en-US" sz="5200" dirty="0">
                <a:solidFill>
                  <a:srgbClr val="FF0000"/>
                </a:solidFill>
              </a:rPr>
              <a:t>How big can this row be?</a:t>
            </a:r>
          </a:p>
          <a:p>
            <a:pPr marL="457200" lvl="1" indent="0">
              <a:buNone/>
              <a:defRPr/>
            </a:pPr>
            <a:endParaRPr lang="en-US" sz="3200" dirty="0">
              <a:ea typeface="+mn-ea"/>
            </a:endParaRPr>
          </a:p>
          <a:p>
            <a:pPr marL="0" indent="0">
              <a:buNone/>
              <a:defRPr/>
            </a:pPr>
            <a:r>
              <a:rPr lang="en-US" sz="3200" dirty="0">
                <a:ea typeface="+mn-ea"/>
                <a:cs typeface="+mn-cs"/>
              </a:rPr>
              <a:t>	</a:t>
            </a:r>
          </a:p>
        </p:txBody>
      </p:sp>
    </p:spTree>
    <p:extLst>
      <p:ext uri="{BB962C8B-B14F-4D97-AF65-F5344CB8AC3E}">
        <p14:creationId xmlns:p14="http://schemas.microsoft.com/office/powerpoint/2010/main" val="3674188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73" name="Picture 72">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5" name="Rectangle 74">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9" name="Picture 78">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useBgFill="1">
        <p:nvSpPr>
          <p:cNvPr id="81" name="Rectangle 80">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p:cNvGraphicFramePr>
            <a:graphicFrameLocks noGrp="1"/>
          </p:cNvGraphicFramePr>
          <p:nvPr>
            <p:extLst/>
          </p:nvPr>
        </p:nvGraphicFramePr>
        <p:xfrm>
          <a:off x="5593085" y="973232"/>
          <a:ext cx="5629269" cy="4904750"/>
        </p:xfrm>
        <a:graphic>
          <a:graphicData uri="http://schemas.openxmlformats.org/drawingml/2006/table">
            <a:tbl>
              <a:tblPr firstRow="1" bandRow="1">
                <a:tableStyleId>{5C22544A-7EE6-4342-B048-85BDC9FD1C3A}</a:tableStyleId>
              </a:tblPr>
              <a:tblGrid>
                <a:gridCol w="3530017">
                  <a:extLst>
                    <a:ext uri="{9D8B030D-6E8A-4147-A177-3AD203B41FA5}">
                      <a16:colId xmlns:a16="http://schemas.microsoft.com/office/drawing/2014/main" val="20000"/>
                    </a:ext>
                  </a:extLst>
                </a:gridCol>
                <a:gridCol w="2099252">
                  <a:extLst>
                    <a:ext uri="{9D8B030D-6E8A-4147-A177-3AD203B41FA5}">
                      <a16:colId xmlns:a16="http://schemas.microsoft.com/office/drawing/2014/main" val="20001"/>
                    </a:ext>
                  </a:extLst>
                </a:gridCol>
              </a:tblGrid>
              <a:tr h="490475">
                <a:tc>
                  <a:txBody>
                    <a:bodyPr/>
                    <a:lstStyle/>
                    <a:p>
                      <a:pPr algn="ctr"/>
                      <a:r>
                        <a:rPr lang="en-US" sz="2200"/>
                        <a:t>For the:</a:t>
                      </a:r>
                    </a:p>
                  </a:txBody>
                  <a:tcPr marL="111474" marR="111474" marT="55731" marB="55731"/>
                </a:tc>
                <a:tc>
                  <a:txBody>
                    <a:bodyPr/>
                    <a:lstStyle/>
                    <a:p>
                      <a:pPr algn="ctr"/>
                      <a:r>
                        <a:rPr lang="en-US" sz="2200"/>
                        <a:t>Bytes</a:t>
                      </a:r>
                    </a:p>
                  </a:txBody>
                  <a:tcPr marL="111474" marR="111474" marT="55731" marB="55731"/>
                </a:tc>
                <a:extLst>
                  <a:ext uri="{0D108BD9-81ED-4DB2-BD59-A6C34878D82A}">
                    <a16:rowId xmlns:a16="http://schemas.microsoft.com/office/drawing/2014/main" val="10000"/>
                  </a:ext>
                </a:extLst>
              </a:tr>
              <a:tr h="490475">
                <a:tc>
                  <a:txBody>
                    <a:bodyPr/>
                    <a:lstStyle/>
                    <a:p>
                      <a:pPr algn="ctr"/>
                      <a:r>
                        <a:rPr lang="en-US" sz="2200"/>
                        <a:t>Tag</a:t>
                      </a:r>
                    </a:p>
                  </a:txBody>
                  <a:tcPr marL="111474" marR="111474" marT="55731" marB="55731"/>
                </a:tc>
                <a:tc>
                  <a:txBody>
                    <a:bodyPr/>
                    <a:lstStyle/>
                    <a:p>
                      <a:pPr algn="ctr"/>
                      <a:r>
                        <a:rPr lang="en-US" sz="2200" dirty="0"/>
                        <a:t>? </a:t>
                      </a:r>
                    </a:p>
                  </a:txBody>
                  <a:tcPr marL="111474" marR="111474" marT="55731" marB="55731"/>
                </a:tc>
                <a:extLst>
                  <a:ext uri="{0D108BD9-81ED-4DB2-BD59-A6C34878D82A}">
                    <a16:rowId xmlns:a16="http://schemas.microsoft.com/office/drawing/2014/main" val="10001"/>
                  </a:ext>
                </a:extLst>
              </a:tr>
              <a:tr h="490475">
                <a:tc>
                  <a:txBody>
                    <a:bodyPr/>
                    <a:lstStyle/>
                    <a:p>
                      <a:pPr algn="ctr"/>
                      <a:r>
                        <a:rPr lang="en-US" sz="2200"/>
                        <a:t>NULL Offset Bitmap</a:t>
                      </a:r>
                    </a:p>
                  </a:txBody>
                  <a:tcPr marL="111474" marR="111474" marT="55731" marB="55731"/>
                </a:tc>
                <a:tc>
                  <a:txBody>
                    <a:bodyPr/>
                    <a:lstStyle/>
                    <a:p>
                      <a:pPr algn="ctr"/>
                      <a:r>
                        <a:rPr lang="en-US" sz="2200"/>
                        <a:t>?</a:t>
                      </a:r>
                    </a:p>
                  </a:txBody>
                  <a:tcPr marL="111474" marR="111474" marT="55731" marB="55731"/>
                </a:tc>
                <a:extLst>
                  <a:ext uri="{0D108BD9-81ED-4DB2-BD59-A6C34878D82A}">
                    <a16:rowId xmlns:a16="http://schemas.microsoft.com/office/drawing/2014/main" val="10002"/>
                  </a:ext>
                </a:extLst>
              </a:tr>
              <a:tr h="490475">
                <a:tc>
                  <a:txBody>
                    <a:bodyPr/>
                    <a:lstStyle/>
                    <a:p>
                      <a:pPr algn="ctr"/>
                      <a:r>
                        <a:rPr lang="en-US" sz="2200"/>
                        <a:t>Fixed Data Length</a:t>
                      </a:r>
                    </a:p>
                  </a:txBody>
                  <a:tcPr marL="111474" marR="111474" marT="55731" marB="55731"/>
                </a:tc>
                <a:tc>
                  <a:txBody>
                    <a:bodyPr/>
                    <a:lstStyle/>
                    <a:p>
                      <a:pPr algn="ctr"/>
                      <a:r>
                        <a:rPr lang="en-US" sz="2200"/>
                        <a:t>?</a:t>
                      </a:r>
                    </a:p>
                  </a:txBody>
                  <a:tcPr marL="111474" marR="111474" marT="55731" marB="55731"/>
                </a:tc>
                <a:extLst>
                  <a:ext uri="{0D108BD9-81ED-4DB2-BD59-A6C34878D82A}">
                    <a16:rowId xmlns:a16="http://schemas.microsoft.com/office/drawing/2014/main" val="10003"/>
                  </a:ext>
                </a:extLst>
              </a:tr>
              <a:tr h="490475">
                <a:tc>
                  <a:txBody>
                    <a:bodyPr/>
                    <a:lstStyle/>
                    <a:p>
                      <a:pPr algn="ctr"/>
                      <a:r>
                        <a:rPr lang="en-US" sz="2200"/>
                        <a:t># of columns</a:t>
                      </a:r>
                    </a:p>
                  </a:txBody>
                  <a:tcPr marL="111474" marR="111474" marT="55731" marB="55731"/>
                </a:tc>
                <a:tc>
                  <a:txBody>
                    <a:bodyPr/>
                    <a:lstStyle/>
                    <a:p>
                      <a:pPr algn="ctr"/>
                      <a:r>
                        <a:rPr lang="en-US" sz="2200"/>
                        <a:t>?</a:t>
                      </a:r>
                    </a:p>
                  </a:txBody>
                  <a:tcPr marL="111474" marR="111474" marT="55731" marB="55731"/>
                </a:tc>
                <a:extLst>
                  <a:ext uri="{0D108BD9-81ED-4DB2-BD59-A6C34878D82A}">
                    <a16:rowId xmlns:a16="http://schemas.microsoft.com/office/drawing/2014/main" val="10004"/>
                  </a:ext>
                </a:extLst>
              </a:tr>
              <a:tr h="490475">
                <a:tc>
                  <a:txBody>
                    <a:bodyPr/>
                    <a:lstStyle/>
                    <a:p>
                      <a:pPr algn="ctr"/>
                      <a:r>
                        <a:rPr lang="en-US" sz="2200"/>
                        <a:t>Null Columns (N/8)</a:t>
                      </a:r>
                    </a:p>
                  </a:txBody>
                  <a:tcPr marL="111474" marR="111474" marT="55731" marB="55731"/>
                </a:tc>
                <a:tc>
                  <a:txBody>
                    <a:bodyPr/>
                    <a:lstStyle/>
                    <a:p>
                      <a:pPr algn="ctr"/>
                      <a:r>
                        <a:rPr lang="en-US" sz="2200"/>
                        <a:t>?</a:t>
                      </a:r>
                    </a:p>
                  </a:txBody>
                  <a:tcPr marL="111474" marR="111474" marT="55731" marB="55731"/>
                </a:tc>
                <a:extLst>
                  <a:ext uri="{0D108BD9-81ED-4DB2-BD59-A6C34878D82A}">
                    <a16:rowId xmlns:a16="http://schemas.microsoft.com/office/drawing/2014/main" val="10005"/>
                  </a:ext>
                </a:extLst>
              </a:tr>
              <a:tr h="490475">
                <a:tc>
                  <a:txBody>
                    <a:bodyPr/>
                    <a:lstStyle/>
                    <a:p>
                      <a:pPr algn="ctr"/>
                      <a:r>
                        <a:rPr lang="en-US" sz="2200"/>
                        <a:t>Variable Column Count</a:t>
                      </a:r>
                    </a:p>
                  </a:txBody>
                  <a:tcPr marL="111474" marR="111474" marT="55731" marB="55731"/>
                </a:tc>
                <a:tc>
                  <a:txBody>
                    <a:bodyPr/>
                    <a:lstStyle/>
                    <a:p>
                      <a:pPr algn="ctr"/>
                      <a:r>
                        <a:rPr lang="en-US" sz="2200"/>
                        <a:t>?</a:t>
                      </a:r>
                    </a:p>
                  </a:txBody>
                  <a:tcPr marL="111474" marR="111474" marT="55731" marB="55731"/>
                </a:tc>
                <a:extLst>
                  <a:ext uri="{0D108BD9-81ED-4DB2-BD59-A6C34878D82A}">
                    <a16:rowId xmlns:a16="http://schemas.microsoft.com/office/drawing/2014/main" val="10006"/>
                  </a:ext>
                </a:extLst>
              </a:tr>
              <a:tr h="490475">
                <a:tc>
                  <a:txBody>
                    <a:bodyPr/>
                    <a:lstStyle/>
                    <a:p>
                      <a:pPr algn="ctr"/>
                      <a:r>
                        <a:rPr lang="en-US" sz="2200"/>
                        <a:t>Variable Column</a:t>
                      </a:r>
                      <a:r>
                        <a:rPr lang="en-US" sz="2200" baseline="0"/>
                        <a:t> Offset</a:t>
                      </a:r>
                      <a:endParaRPr lang="en-US" sz="2200"/>
                    </a:p>
                  </a:txBody>
                  <a:tcPr marL="111474" marR="111474" marT="55731" marB="55731"/>
                </a:tc>
                <a:tc>
                  <a:txBody>
                    <a:bodyPr/>
                    <a:lstStyle/>
                    <a:p>
                      <a:pPr algn="ctr"/>
                      <a:r>
                        <a:rPr lang="en-US" sz="2200"/>
                        <a:t>?</a:t>
                      </a:r>
                    </a:p>
                  </a:txBody>
                  <a:tcPr marL="111474" marR="111474" marT="55731" marB="55731"/>
                </a:tc>
                <a:extLst>
                  <a:ext uri="{0D108BD9-81ED-4DB2-BD59-A6C34878D82A}">
                    <a16:rowId xmlns:a16="http://schemas.microsoft.com/office/drawing/2014/main" val="10007"/>
                  </a:ext>
                </a:extLst>
              </a:tr>
              <a:tr h="490475">
                <a:tc>
                  <a:txBody>
                    <a:bodyPr/>
                    <a:lstStyle/>
                    <a:p>
                      <a:pPr algn="ctr"/>
                      <a:r>
                        <a:rPr lang="en-US" sz="2200"/>
                        <a:t>Variable Length Columns</a:t>
                      </a:r>
                    </a:p>
                  </a:txBody>
                  <a:tcPr marL="111474" marR="111474" marT="55731" marB="55731"/>
                </a:tc>
                <a:tc>
                  <a:txBody>
                    <a:bodyPr/>
                    <a:lstStyle/>
                    <a:p>
                      <a:pPr algn="ctr"/>
                      <a:r>
                        <a:rPr lang="en-US" sz="2200"/>
                        <a:t>?</a:t>
                      </a:r>
                    </a:p>
                  </a:txBody>
                  <a:tcPr marL="111474" marR="111474" marT="55731" marB="55731"/>
                </a:tc>
                <a:extLst>
                  <a:ext uri="{0D108BD9-81ED-4DB2-BD59-A6C34878D82A}">
                    <a16:rowId xmlns:a16="http://schemas.microsoft.com/office/drawing/2014/main" val="10008"/>
                  </a:ext>
                </a:extLst>
              </a:tr>
              <a:tr h="490475">
                <a:tc>
                  <a:txBody>
                    <a:bodyPr/>
                    <a:lstStyle/>
                    <a:p>
                      <a:pPr algn="ctr"/>
                      <a:r>
                        <a:rPr lang="en-US" sz="2200" b="1">
                          <a:solidFill>
                            <a:srgbClr val="FF0000"/>
                          </a:solidFill>
                        </a:rPr>
                        <a:t>Total:</a:t>
                      </a:r>
                    </a:p>
                  </a:txBody>
                  <a:tcPr marL="111474" marR="111474" marT="55731" marB="55731"/>
                </a:tc>
                <a:tc>
                  <a:txBody>
                    <a:bodyPr/>
                    <a:lstStyle/>
                    <a:p>
                      <a:pPr algn="ctr"/>
                      <a:r>
                        <a:rPr lang="en-US" sz="2200" b="1" dirty="0">
                          <a:solidFill>
                            <a:srgbClr val="FF0000"/>
                          </a:solidFill>
                        </a:rPr>
                        <a:t>? bytes</a:t>
                      </a:r>
                    </a:p>
                  </a:txBody>
                  <a:tcPr marL="111474" marR="111474" marT="55731" marB="55731"/>
                </a:tc>
                <a:extLst>
                  <a:ext uri="{0D108BD9-81ED-4DB2-BD59-A6C34878D82A}">
                    <a16:rowId xmlns:a16="http://schemas.microsoft.com/office/drawing/2014/main" val="10009"/>
                  </a:ext>
                </a:extLst>
              </a:tr>
            </a:tbl>
          </a:graphicData>
        </a:graphic>
      </p:graphicFrame>
      <p:sp>
        <p:nvSpPr>
          <p:cNvPr id="12" name="Title 1">
            <a:extLst>
              <a:ext uri="{FF2B5EF4-FFF2-40B4-BE49-F238E27FC236}">
                <a16:creationId xmlns:a16="http://schemas.microsoft.com/office/drawing/2014/main" id="{DD4CFF7E-E09E-F24E-89D1-8549B786B0B2}"/>
              </a:ext>
            </a:extLst>
          </p:cNvPr>
          <p:cNvSpPr txBox="1">
            <a:spLocks/>
          </p:cNvSpPr>
          <p:nvPr/>
        </p:nvSpPr>
        <p:spPr>
          <a:xfrm>
            <a:off x="251467" y="753230"/>
            <a:ext cx="4136123" cy="10809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altLang="en-US">
                <a:solidFill>
                  <a:srgbClr val="FFFFFF"/>
                </a:solidFill>
                <a:ea typeface="ＭＳ Ｐゴシック" charset="-128"/>
              </a:rPr>
              <a:t>Records</a:t>
            </a:r>
            <a:endParaRPr lang="en-US" altLang="en-US" sz="3200" dirty="0">
              <a:solidFill>
                <a:srgbClr val="FFFFFF"/>
              </a:solidFill>
              <a:ea typeface="ＭＳ Ｐゴシック" charset="-128"/>
            </a:endParaRPr>
          </a:p>
        </p:txBody>
      </p:sp>
      <p:sp>
        <p:nvSpPr>
          <p:cNvPr id="11" name="Content Placeholder 2">
            <a:extLst>
              <a:ext uri="{FF2B5EF4-FFF2-40B4-BE49-F238E27FC236}">
                <a16:creationId xmlns:a16="http://schemas.microsoft.com/office/drawing/2014/main" id="{4C475625-3691-46F0-83D0-52F05869E4AC}"/>
              </a:ext>
            </a:extLst>
          </p:cNvPr>
          <p:cNvSpPr txBox="1">
            <a:spLocks/>
          </p:cNvSpPr>
          <p:nvPr/>
        </p:nvSpPr>
        <p:spPr>
          <a:xfrm>
            <a:off x="198783" y="3111274"/>
            <a:ext cx="4434051" cy="25848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defRPr/>
            </a:pPr>
            <a:r>
              <a:rPr lang="en-US" sz="3300">
                <a:solidFill>
                  <a:srgbClr val="FFFFFF"/>
                </a:solidFill>
                <a:cs typeface="Courier New" pitchFamily="49" charset="0"/>
              </a:rPr>
              <a:t>CREATE TABLE Sharknado(</a:t>
            </a:r>
          </a:p>
          <a:p>
            <a:pPr marL="0" indent="0">
              <a:buFont typeface="Arial" panose="020B0604020202020204" pitchFamily="34" charset="0"/>
              <a:buNone/>
              <a:defRPr/>
            </a:pPr>
            <a:r>
              <a:rPr lang="en-US" sz="3300">
                <a:solidFill>
                  <a:srgbClr val="FFFFFF"/>
                </a:solidFill>
                <a:cs typeface="Courier New" pitchFamily="49" charset="0"/>
              </a:rPr>
              <a:t>CustomerID INT</a:t>
            </a:r>
          </a:p>
          <a:p>
            <a:pPr marL="0" indent="0">
              <a:buFont typeface="Arial" panose="020B0604020202020204" pitchFamily="34" charset="0"/>
              <a:buNone/>
              <a:defRPr/>
            </a:pPr>
            <a:r>
              <a:rPr lang="en-US" sz="3300">
                <a:solidFill>
                  <a:srgbClr val="FFFFFF"/>
                </a:solidFill>
                <a:cs typeface="Courier New" pitchFamily="49" charset="0"/>
              </a:rPr>
              <a:t> , CustomerName 	VARCHAR(50)</a:t>
            </a:r>
          </a:p>
          <a:p>
            <a:pPr marL="0" indent="0">
              <a:buFont typeface="Arial" panose="020B0604020202020204" pitchFamily="34" charset="0"/>
              <a:buNone/>
              <a:defRPr/>
            </a:pPr>
            <a:r>
              <a:rPr lang="en-US" sz="3300">
                <a:solidFill>
                  <a:srgbClr val="FFFFFF"/>
                </a:solidFill>
                <a:cs typeface="Courier New" pitchFamily="49" charset="0"/>
              </a:rPr>
              <a:t>, CustomerState 	CHAR(2)</a:t>
            </a:r>
          </a:p>
          <a:p>
            <a:pPr marL="0" indent="0">
              <a:buFont typeface="Arial" panose="020B0604020202020204" pitchFamily="34" charset="0"/>
              <a:buNone/>
              <a:defRPr/>
            </a:pPr>
            <a:r>
              <a:rPr lang="en-US" sz="3300">
                <a:solidFill>
                  <a:srgbClr val="FFFFFF"/>
                </a:solidFill>
                <a:cs typeface="Courier New" pitchFamily="49" charset="0"/>
              </a:rPr>
              <a:t>);</a:t>
            </a:r>
            <a:endParaRPr lang="en-US" sz="3300" dirty="0">
              <a:solidFill>
                <a:srgbClr val="FFFFFF"/>
              </a:solidFill>
              <a:cs typeface="Courier New" pitchFamily="49" charset="0"/>
            </a:endParaRPr>
          </a:p>
        </p:txBody>
      </p:sp>
    </p:spTree>
    <p:extLst>
      <p:ext uri="{BB962C8B-B14F-4D97-AF65-F5344CB8AC3E}">
        <p14:creationId xmlns:p14="http://schemas.microsoft.com/office/powerpoint/2010/main" val="35483330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73" name="Picture 72">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5" name="Rectangle 74">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418" name="Title 1"/>
          <p:cNvSpPr>
            <a:spLocks noGrp="1"/>
          </p:cNvSpPr>
          <p:nvPr>
            <p:ph type="title"/>
          </p:nvPr>
        </p:nvSpPr>
        <p:spPr>
          <a:xfrm>
            <a:off x="251467" y="753230"/>
            <a:ext cx="4136123" cy="1080938"/>
          </a:xfrm>
        </p:spPr>
        <p:txBody>
          <a:bodyPr>
            <a:normAutofit/>
          </a:bodyPr>
          <a:lstStyle/>
          <a:p>
            <a:pPr eaLnBrk="1" hangingPunct="1"/>
            <a:r>
              <a:rPr lang="en-US" altLang="en-US" dirty="0">
                <a:solidFill>
                  <a:srgbClr val="FFFFFF"/>
                </a:solidFill>
                <a:ea typeface="ＭＳ Ｐゴシック" charset="-128"/>
              </a:rPr>
              <a:t>Records</a:t>
            </a:r>
            <a:endParaRPr lang="en-US" altLang="en-US" sz="3200" dirty="0">
              <a:solidFill>
                <a:srgbClr val="FFFFFF"/>
              </a:solidFill>
              <a:ea typeface="ＭＳ Ｐゴシック" charset="-128"/>
            </a:endParaRPr>
          </a:p>
        </p:txBody>
      </p:sp>
      <p:pic>
        <p:nvPicPr>
          <p:cNvPr id="79" name="Picture 78">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useBgFill="1">
        <p:nvSpPr>
          <p:cNvPr id="81" name="Rectangle 80">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197100556"/>
              </p:ext>
            </p:extLst>
          </p:nvPr>
        </p:nvGraphicFramePr>
        <p:xfrm>
          <a:off x="5593085" y="973232"/>
          <a:ext cx="5629269" cy="4904750"/>
        </p:xfrm>
        <a:graphic>
          <a:graphicData uri="http://schemas.openxmlformats.org/drawingml/2006/table">
            <a:tbl>
              <a:tblPr firstRow="1" bandRow="1">
                <a:tableStyleId>{5C22544A-7EE6-4342-B048-85BDC9FD1C3A}</a:tableStyleId>
              </a:tblPr>
              <a:tblGrid>
                <a:gridCol w="3530017">
                  <a:extLst>
                    <a:ext uri="{9D8B030D-6E8A-4147-A177-3AD203B41FA5}">
                      <a16:colId xmlns:a16="http://schemas.microsoft.com/office/drawing/2014/main" val="20000"/>
                    </a:ext>
                  </a:extLst>
                </a:gridCol>
                <a:gridCol w="2099252">
                  <a:extLst>
                    <a:ext uri="{9D8B030D-6E8A-4147-A177-3AD203B41FA5}">
                      <a16:colId xmlns:a16="http://schemas.microsoft.com/office/drawing/2014/main" val="20001"/>
                    </a:ext>
                  </a:extLst>
                </a:gridCol>
              </a:tblGrid>
              <a:tr h="490475">
                <a:tc>
                  <a:txBody>
                    <a:bodyPr/>
                    <a:lstStyle/>
                    <a:p>
                      <a:pPr algn="ctr"/>
                      <a:r>
                        <a:rPr lang="en-US" sz="2200"/>
                        <a:t>For the:</a:t>
                      </a:r>
                    </a:p>
                  </a:txBody>
                  <a:tcPr marL="111474" marR="111474" marT="55731" marB="55731"/>
                </a:tc>
                <a:tc>
                  <a:txBody>
                    <a:bodyPr/>
                    <a:lstStyle/>
                    <a:p>
                      <a:pPr algn="ctr"/>
                      <a:r>
                        <a:rPr lang="en-US" sz="2200"/>
                        <a:t>Bytes</a:t>
                      </a:r>
                    </a:p>
                  </a:txBody>
                  <a:tcPr marL="111474" marR="111474" marT="55731" marB="55731"/>
                </a:tc>
                <a:extLst>
                  <a:ext uri="{0D108BD9-81ED-4DB2-BD59-A6C34878D82A}">
                    <a16:rowId xmlns:a16="http://schemas.microsoft.com/office/drawing/2014/main" val="10000"/>
                  </a:ext>
                </a:extLst>
              </a:tr>
              <a:tr h="490475">
                <a:tc>
                  <a:txBody>
                    <a:bodyPr/>
                    <a:lstStyle/>
                    <a:p>
                      <a:pPr algn="ctr"/>
                      <a:r>
                        <a:rPr lang="en-US" sz="2200"/>
                        <a:t>Tag</a:t>
                      </a:r>
                    </a:p>
                  </a:txBody>
                  <a:tcPr marL="111474" marR="111474" marT="55731" marB="55731"/>
                </a:tc>
                <a:tc>
                  <a:txBody>
                    <a:bodyPr/>
                    <a:lstStyle/>
                    <a:p>
                      <a:pPr algn="ctr"/>
                      <a:r>
                        <a:rPr lang="en-US" sz="2200" dirty="0"/>
                        <a:t>2</a:t>
                      </a:r>
                    </a:p>
                  </a:txBody>
                  <a:tcPr marL="111474" marR="111474" marT="55731" marB="55731"/>
                </a:tc>
                <a:extLst>
                  <a:ext uri="{0D108BD9-81ED-4DB2-BD59-A6C34878D82A}">
                    <a16:rowId xmlns:a16="http://schemas.microsoft.com/office/drawing/2014/main" val="10001"/>
                  </a:ext>
                </a:extLst>
              </a:tr>
              <a:tr h="490475">
                <a:tc>
                  <a:txBody>
                    <a:bodyPr/>
                    <a:lstStyle/>
                    <a:p>
                      <a:pPr algn="ctr"/>
                      <a:r>
                        <a:rPr lang="en-US" sz="2200"/>
                        <a:t>NULL Offset Bitmap</a:t>
                      </a:r>
                    </a:p>
                  </a:txBody>
                  <a:tcPr marL="111474" marR="111474" marT="55731" marB="55731"/>
                </a:tc>
                <a:tc>
                  <a:txBody>
                    <a:bodyPr/>
                    <a:lstStyle/>
                    <a:p>
                      <a:pPr algn="ctr"/>
                      <a:r>
                        <a:rPr lang="en-US" sz="2200" dirty="0"/>
                        <a:t>2</a:t>
                      </a:r>
                    </a:p>
                  </a:txBody>
                  <a:tcPr marL="111474" marR="111474" marT="55731" marB="55731"/>
                </a:tc>
                <a:extLst>
                  <a:ext uri="{0D108BD9-81ED-4DB2-BD59-A6C34878D82A}">
                    <a16:rowId xmlns:a16="http://schemas.microsoft.com/office/drawing/2014/main" val="10002"/>
                  </a:ext>
                </a:extLst>
              </a:tr>
              <a:tr h="490475">
                <a:tc>
                  <a:txBody>
                    <a:bodyPr/>
                    <a:lstStyle/>
                    <a:p>
                      <a:pPr algn="ctr"/>
                      <a:r>
                        <a:rPr lang="en-US" sz="2200"/>
                        <a:t>Fixed Data Length</a:t>
                      </a:r>
                    </a:p>
                  </a:txBody>
                  <a:tcPr marL="111474" marR="111474" marT="55731" marB="55731"/>
                </a:tc>
                <a:tc>
                  <a:txBody>
                    <a:bodyPr/>
                    <a:lstStyle/>
                    <a:p>
                      <a:pPr algn="ctr"/>
                      <a:r>
                        <a:rPr lang="en-US" sz="2200" dirty="0"/>
                        <a:t>6</a:t>
                      </a:r>
                    </a:p>
                  </a:txBody>
                  <a:tcPr marL="111474" marR="111474" marT="55731" marB="55731"/>
                </a:tc>
                <a:extLst>
                  <a:ext uri="{0D108BD9-81ED-4DB2-BD59-A6C34878D82A}">
                    <a16:rowId xmlns:a16="http://schemas.microsoft.com/office/drawing/2014/main" val="10003"/>
                  </a:ext>
                </a:extLst>
              </a:tr>
              <a:tr h="490475">
                <a:tc>
                  <a:txBody>
                    <a:bodyPr/>
                    <a:lstStyle/>
                    <a:p>
                      <a:pPr algn="ctr"/>
                      <a:r>
                        <a:rPr lang="en-US" sz="2200"/>
                        <a:t># of columns</a:t>
                      </a:r>
                    </a:p>
                  </a:txBody>
                  <a:tcPr marL="111474" marR="111474" marT="55731" marB="55731"/>
                </a:tc>
                <a:tc>
                  <a:txBody>
                    <a:bodyPr/>
                    <a:lstStyle/>
                    <a:p>
                      <a:pPr algn="ctr"/>
                      <a:r>
                        <a:rPr lang="en-US" sz="2200" dirty="0"/>
                        <a:t>2</a:t>
                      </a:r>
                    </a:p>
                  </a:txBody>
                  <a:tcPr marL="111474" marR="111474" marT="55731" marB="55731"/>
                </a:tc>
                <a:extLst>
                  <a:ext uri="{0D108BD9-81ED-4DB2-BD59-A6C34878D82A}">
                    <a16:rowId xmlns:a16="http://schemas.microsoft.com/office/drawing/2014/main" val="10004"/>
                  </a:ext>
                </a:extLst>
              </a:tr>
              <a:tr h="490475">
                <a:tc>
                  <a:txBody>
                    <a:bodyPr/>
                    <a:lstStyle/>
                    <a:p>
                      <a:pPr algn="ctr"/>
                      <a:r>
                        <a:rPr lang="en-US" sz="2200"/>
                        <a:t>Null Columns (N/8)</a:t>
                      </a:r>
                    </a:p>
                  </a:txBody>
                  <a:tcPr marL="111474" marR="111474" marT="55731" marB="55731"/>
                </a:tc>
                <a:tc>
                  <a:txBody>
                    <a:bodyPr/>
                    <a:lstStyle/>
                    <a:p>
                      <a:pPr algn="ctr"/>
                      <a:r>
                        <a:rPr lang="en-US" sz="2200" dirty="0"/>
                        <a:t>1</a:t>
                      </a:r>
                    </a:p>
                  </a:txBody>
                  <a:tcPr marL="111474" marR="111474" marT="55731" marB="55731"/>
                </a:tc>
                <a:extLst>
                  <a:ext uri="{0D108BD9-81ED-4DB2-BD59-A6C34878D82A}">
                    <a16:rowId xmlns:a16="http://schemas.microsoft.com/office/drawing/2014/main" val="10005"/>
                  </a:ext>
                </a:extLst>
              </a:tr>
              <a:tr h="490475">
                <a:tc>
                  <a:txBody>
                    <a:bodyPr/>
                    <a:lstStyle/>
                    <a:p>
                      <a:pPr algn="ctr"/>
                      <a:r>
                        <a:rPr lang="en-US" sz="2200"/>
                        <a:t>Variable Column Count</a:t>
                      </a:r>
                    </a:p>
                  </a:txBody>
                  <a:tcPr marL="111474" marR="111474" marT="55731" marB="55731"/>
                </a:tc>
                <a:tc>
                  <a:txBody>
                    <a:bodyPr/>
                    <a:lstStyle/>
                    <a:p>
                      <a:pPr algn="ctr"/>
                      <a:r>
                        <a:rPr lang="en-US" sz="2200" dirty="0"/>
                        <a:t>2</a:t>
                      </a:r>
                    </a:p>
                  </a:txBody>
                  <a:tcPr marL="111474" marR="111474" marT="55731" marB="55731"/>
                </a:tc>
                <a:extLst>
                  <a:ext uri="{0D108BD9-81ED-4DB2-BD59-A6C34878D82A}">
                    <a16:rowId xmlns:a16="http://schemas.microsoft.com/office/drawing/2014/main" val="10006"/>
                  </a:ext>
                </a:extLst>
              </a:tr>
              <a:tr h="490475">
                <a:tc>
                  <a:txBody>
                    <a:bodyPr/>
                    <a:lstStyle/>
                    <a:p>
                      <a:pPr algn="ctr"/>
                      <a:r>
                        <a:rPr lang="en-US" sz="2200"/>
                        <a:t>Variable Column</a:t>
                      </a:r>
                      <a:r>
                        <a:rPr lang="en-US" sz="2200" baseline="0"/>
                        <a:t> Offset</a:t>
                      </a:r>
                      <a:endParaRPr lang="en-US" sz="2200"/>
                    </a:p>
                  </a:txBody>
                  <a:tcPr marL="111474" marR="111474" marT="55731" marB="55731"/>
                </a:tc>
                <a:tc>
                  <a:txBody>
                    <a:bodyPr/>
                    <a:lstStyle/>
                    <a:p>
                      <a:pPr algn="ctr"/>
                      <a:r>
                        <a:rPr lang="en-US" sz="2200" dirty="0"/>
                        <a:t>2</a:t>
                      </a:r>
                    </a:p>
                  </a:txBody>
                  <a:tcPr marL="111474" marR="111474" marT="55731" marB="55731"/>
                </a:tc>
                <a:extLst>
                  <a:ext uri="{0D108BD9-81ED-4DB2-BD59-A6C34878D82A}">
                    <a16:rowId xmlns:a16="http://schemas.microsoft.com/office/drawing/2014/main" val="10007"/>
                  </a:ext>
                </a:extLst>
              </a:tr>
              <a:tr h="490475">
                <a:tc>
                  <a:txBody>
                    <a:bodyPr/>
                    <a:lstStyle/>
                    <a:p>
                      <a:pPr algn="ctr"/>
                      <a:r>
                        <a:rPr lang="en-US" sz="2200"/>
                        <a:t>Variable Length Columns</a:t>
                      </a:r>
                    </a:p>
                  </a:txBody>
                  <a:tcPr marL="111474" marR="111474" marT="55731" marB="55731"/>
                </a:tc>
                <a:tc>
                  <a:txBody>
                    <a:bodyPr/>
                    <a:lstStyle/>
                    <a:p>
                      <a:pPr algn="ctr"/>
                      <a:r>
                        <a:rPr lang="en-US" sz="2200" dirty="0"/>
                        <a:t>50</a:t>
                      </a:r>
                    </a:p>
                  </a:txBody>
                  <a:tcPr marL="111474" marR="111474" marT="55731" marB="55731"/>
                </a:tc>
                <a:extLst>
                  <a:ext uri="{0D108BD9-81ED-4DB2-BD59-A6C34878D82A}">
                    <a16:rowId xmlns:a16="http://schemas.microsoft.com/office/drawing/2014/main" val="10008"/>
                  </a:ext>
                </a:extLst>
              </a:tr>
              <a:tr h="490475">
                <a:tc>
                  <a:txBody>
                    <a:bodyPr/>
                    <a:lstStyle/>
                    <a:p>
                      <a:pPr algn="ctr"/>
                      <a:r>
                        <a:rPr lang="en-US" sz="2200" b="1">
                          <a:solidFill>
                            <a:srgbClr val="FF0000"/>
                          </a:solidFill>
                        </a:rPr>
                        <a:t>Total:</a:t>
                      </a:r>
                    </a:p>
                  </a:txBody>
                  <a:tcPr marL="111474" marR="111474" marT="55731" marB="55731"/>
                </a:tc>
                <a:tc>
                  <a:txBody>
                    <a:bodyPr/>
                    <a:lstStyle/>
                    <a:p>
                      <a:pPr algn="ctr"/>
                      <a:r>
                        <a:rPr lang="en-US" sz="2200" b="1" dirty="0">
                          <a:solidFill>
                            <a:srgbClr val="FF0000"/>
                          </a:solidFill>
                        </a:rPr>
                        <a:t>67 bytes</a:t>
                      </a:r>
                    </a:p>
                  </a:txBody>
                  <a:tcPr marL="111474" marR="111474" marT="55731" marB="55731"/>
                </a:tc>
                <a:extLst>
                  <a:ext uri="{0D108BD9-81ED-4DB2-BD59-A6C34878D82A}">
                    <a16:rowId xmlns:a16="http://schemas.microsoft.com/office/drawing/2014/main" val="10009"/>
                  </a:ext>
                </a:extLst>
              </a:tr>
            </a:tbl>
          </a:graphicData>
        </a:graphic>
      </p:graphicFrame>
      <p:sp>
        <p:nvSpPr>
          <p:cNvPr id="13" name="Content Placeholder 2">
            <a:extLst>
              <a:ext uri="{FF2B5EF4-FFF2-40B4-BE49-F238E27FC236}">
                <a16:creationId xmlns:a16="http://schemas.microsoft.com/office/drawing/2014/main" id="{A91BEB1C-AB31-9D45-987E-D1F9A92FFCE2}"/>
              </a:ext>
            </a:extLst>
          </p:cNvPr>
          <p:cNvSpPr>
            <a:spLocks noGrp="1"/>
          </p:cNvSpPr>
          <p:nvPr>
            <p:ph idx="1"/>
          </p:nvPr>
        </p:nvSpPr>
        <p:spPr>
          <a:xfrm>
            <a:off x="198783" y="3111274"/>
            <a:ext cx="4434051" cy="2584852"/>
          </a:xfrm>
        </p:spPr>
        <p:txBody>
          <a:bodyPr rtlCol="0">
            <a:normAutofit fontScale="85000" lnSpcReduction="20000"/>
          </a:bodyPr>
          <a:lstStyle/>
          <a:p>
            <a:pPr marL="0" indent="0">
              <a:buNone/>
              <a:defRPr/>
            </a:pPr>
            <a:r>
              <a:rPr lang="en-US" sz="3300" dirty="0">
                <a:solidFill>
                  <a:srgbClr val="FFFFFF"/>
                </a:solidFill>
                <a:cs typeface="Courier New" pitchFamily="49" charset="0"/>
              </a:rPr>
              <a:t>CREATE TABLE Sharknado(</a:t>
            </a:r>
          </a:p>
          <a:p>
            <a:pPr marL="0" indent="0">
              <a:buNone/>
              <a:defRPr/>
            </a:pPr>
            <a:r>
              <a:rPr lang="en-US" sz="3300" dirty="0" err="1">
                <a:solidFill>
                  <a:srgbClr val="FFFFFF"/>
                </a:solidFill>
                <a:cs typeface="Courier New" pitchFamily="49" charset="0"/>
              </a:rPr>
              <a:t>CustomerID</a:t>
            </a:r>
            <a:r>
              <a:rPr lang="en-US" sz="3300" dirty="0">
                <a:solidFill>
                  <a:srgbClr val="FFFFFF"/>
                </a:solidFill>
                <a:cs typeface="Courier New" pitchFamily="49" charset="0"/>
              </a:rPr>
              <a:t> INT</a:t>
            </a:r>
          </a:p>
          <a:p>
            <a:pPr marL="0" indent="0">
              <a:buNone/>
              <a:defRPr/>
            </a:pPr>
            <a:r>
              <a:rPr lang="en-US" sz="3300" dirty="0">
                <a:solidFill>
                  <a:srgbClr val="FFFFFF"/>
                </a:solidFill>
                <a:cs typeface="Courier New" pitchFamily="49" charset="0"/>
              </a:rPr>
              <a:t> , </a:t>
            </a:r>
            <a:r>
              <a:rPr lang="en-US" sz="3300" dirty="0" err="1">
                <a:solidFill>
                  <a:srgbClr val="FFFFFF"/>
                </a:solidFill>
                <a:cs typeface="Courier New" pitchFamily="49" charset="0"/>
              </a:rPr>
              <a:t>CustomerName</a:t>
            </a:r>
            <a:r>
              <a:rPr lang="en-US" sz="3300" dirty="0">
                <a:solidFill>
                  <a:srgbClr val="FFFFFF"/>
                </a:solidFill>
                <a:cs typeface="Courier New" pitchFamily="49" charset="0"/>
              </a:rPr>
              <a:t> 	VARCHAR(50)</a:t>
            </a:r>
          </a:p>
          <a:p>
            <a:pPr marL="0" indent="0">
              <a:buNone/>
              <a:defRPr/>
            </a:pPr>
            <a:r>
              <a:rPr lang="en-US" sz="3300" dirty="0">
                <a:solidFill>
                  <a:srgbClr val="FFFFFF"/>
                </a:solidFill>
                <a:cs typeface="Courier New" pitchFamily="49" charset="0"/>
              </a:rPr>
              <a:t>, </a:t>
            </a:r>
            <a:r>
              <a:rPr lang="en-US" sz="3300" dirty="0" err="1">
                <a:solidFill>
                  <a:srgbClr val="FFFFFF"/>
                </a:solidFill>
                <a:cs typeface="Courier New" pitchFamily="49" charset="0"/>
              </a:rPr>
              <a:t>CustomerState</a:t>
            </a:r>
            <a:r>
              <a:rPr lang="en-US" sz="3300" dirty="0">
                <a:solidFill>
                  <a:srgbClr val="FFFFFF"/>
                </a:solidFill>
                <a:cs typeface="Courier New" pitchFamily="49" charset="0"/>
              </a:rPr>
              <a:t> 	CHAR(2)</a:t>
            </a:r>
          </a:p>
          <a:p>
            <a:pPr marL="0" indent="0">
              <a:buNone/>
              <a:defRPr/>
            </a:pPr>
            <a:r>
              <a:rPr lang="en-US" sz="3300" dirty="0">
                <a:solidFill>
                  <a:srgbClr val="FFFFFF"/>
                </a:solidFill>
                <a:cs typeface="Courier New" pitchFamily="49" charset="0"/>
              </a:rPr>
              <a:t>);</a:t>
            </a:r>
          </a:p>
        </p:txBody>
      </p:sp>
    </p:spTree>
    <p:extLst>
      <p:ext uri="{BB962C8B-B14F-4D97-AF65-F5344CB8AC3E}">
        <p14:creationId xmlns:p14="http://schemas.microsoft.com/office/powerpoint/2010/main" val="8160276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27538" y="3188677"/>
            <a:ext cx="4293265" cy="1717306"/>
          </a:xfrm>
          <a:prstGeom prst="rect">
            <a:avLst/>
          </a:prstGeom>
          <a:ln>
            <a:noFill/>
          </a:ln>
          <a:effectLst/>
        </p:spPr>
      </p:pic>
      <p:sp>
        <p:nvSpPr>
          <p:cNvPr id="10" name="Content Placeholder 2">
            <a:extLst>
              <a:ext uri="{FF2B5EF4-FFF2-40B4-BE49-F238E27FC236}">
                <a16:creationId xmlns:a16="http://schemas.microsoft.com/office/drawing/2014/main" id="{D546F0B2-CB10-CB45-B459-B0FF964BCDA6}"/>
              </a:ext>
            </a:extLst>
          </p:cNvPr>
          <p:cNvSpPr txBox="1">
            <a:spLocks/>
          </p:cNvSpPr>
          <p:nvPr/>
        </p:nvSpPr>
        <p:spPr bwMode="auto">
          <a:xfrm>
            <a:off x="5574323" y="2110154"/>
            <a:ext cx="6277707" cy="44137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lIns="91440" tIns="45720" rIns="91440" bIns="45720" numCol="1" rtlCol="0" anchorCtr="0" compatLnSpc="1">
            <a:prstTxWarp prst="textNoShape">
              <a:avLst/>
            </a:prstTxWarp>
            <a:normAutofit fontScale="92500" lnSpcReduction="10000"/>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eaLnBrk="1" hangingPunct="1">
              <a:lnSpc>
                <a:spcPct val="90000"/>
              </a:lnSpc>
              <a:buNone/>
            </a:pPr>
            <a:r>
              <a:rPr lang="en-US" sz="2600" dirty="0">
                <a:ea typeface="+mn-ea"/>
                <a:cs typeface="+mn-cs"/>
              </a:rPr>
              <a:t>The vetted and certified experts at Denny Cherry and Associates Consulting assist companies with attaining IT goals such as HA, scalability, SQL Server virtualization, migration, and acceleration reliably while finding ways to save on costs. With clients ranging from Fortune 50 corporations to small businesses, their commitment to each is the same: to provide a deft, high-speed IT environment that leverages every aspect of their platform: from architecture, infrastructure, to network.</a:t>
            </a:r>
          </a:p>
          <a:p>
            <a:pPr marL="0" indent="-228600" algn="ctr" defTabSz="914400" eaLnBrk="1" hangingPunct="1">
              <a:lnSpc>
                <a:spcPct val="90000"/>
              </a:lnSpc>
              <a:buFont typeface="Arial" panose="020B0604020202020204" pitchFamily="34" charset="0"/>
              <a:buChar char="•"/>
            </a:pPr>
            <a:endParaRPr lang="en-US" sz="2600" i="1" dirty="0">
              <a:ea typeface="+mn-ea"/>
              <a:cs typeface="+mn-cs"/>
            </a:endParaRPr>
          </a:p>
          <a:p>
            <a:pPr marL="0" indent="0" algn="ctr" defTabSz="914400" eaLnBrk="1" hangingPunct="1">
              <a:lnSpc>
                <a:spcPct val="90000"/>
              </a:lnSpc>
              <a:buNone/>
            </a:pPr>
            <a:r>
              <a:rPr lang="en-US" sz="2600" b="1" dirty="0">
                <a:ea typeface="+mn-ea"/>
                <a:cs typeface="+mn-cs"/>
              </a:rPr>
              <a:t>Visit DCAC at </a:t>
            </a:r>
            <a:r>
              <a:rPr lang="en-US" sz="2600" b="1" dirty="0">
                <a:ea typeface="+mn-ea"/>
                <a:cs typeface="+mn-cs"/>
                <a:hlinkClick r:id="rId3"/>
              </a:rPr>
              <a:t>http://www.dcac.co</a:t>
            </a:r>
            <a:endParaRPr lang="en-US" sz="2600" b="1" dirty="0">
              <a:ea typeface="+mn-ea"/>
              <a:cs typeface="+mn-cs"/>
            </a:endParaRPr>
          </a:p>
          <a:p>
            <a:pPr marL="0" indent="-228600" defTabSz="914400" eaLnBrk="1" hangingPunct="1">
              <a:lnSpc>
                <a:spcPct val="90000"/>
              </a:lnSpc>
              <a:buFont typeface="Arial" panose="020B0604020202020204" pitchFamily="34" charset="0"/>
              <a:buChar char="•"/>
            </a:pPr>
            <a:endParaRPr lang="en-US" sz="1400" b="1" dirty="0">
              <a:ea typeface="+mn-ea"/>
              <a:cs typeface="+mn-cs"/>
            </a:endParaRPr>
          </a:p>
        </p:txBody>
      </p:sp>
      <p:sp>
        <p:nvSpPr>
          <p:cNvPr id="12" name="Title 1">
            <a:extLst>
              <a:ext uri="{FF2B5EF4-FFF2-40B4-BE49-F238E27FC236}">
                <a16:creationId xmlns:a16="http://schemas.microsoft.com/office/drawing/2014/main" id="{5BBD9CB1-FF70-4C14-8500-07A7E6282972}"/>
              </a:ext>
            </a:extLst>
          </p:cNvPr>
          <p:cNvSpPr>
            <a:spLocks noGrp="1"/>
          </p:cNvSpPr>
          <p:nvPr>
            <p:ph type="title"/>
          </p:nvPr>
        </p:nvSpPr>
        <p:spPr>
          <a:xfrm>
            <a:off x="680321" y="753228"/>
            <a:ext cx="9613861" cy="1080938"/>
          </a:xfrm>
        </p:spPr>
        <p:txBody>
          <a:bodyPr>
            <a:normAutofit/>
          </a:bodyPr>
          <a:lstStyle/>
          <a:p>
            <a:r>
              <a:rPr lang="en-US" dirty="0">
                <a:effectLst>
                  <a:outerShdw blurRad="38100" dist="38100" dir="2700000" algn="tl">
                    <a:srgbClr val="000000">
                      <a:alpha val="43137"/>
                    </a:srgbClr>
                  </a:outerShdw>
                </a:effectLst>
              </a:rPr>
              <a:t>Where Am I?</a:t>
            </a:r>
          </a:p>
        </p:txBody>
      </p:sp>
    </p:spTree>
    <p:extLst>
      <p:ext uri="{BB962C8B-B14F-4D97-AF65-F5344CB8AC3E}">
        <p14:creationId xmlns:p14="http://schemas.microsoft.com/office/powerpoint/2010/main" val="226230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4" name="Rectangle 73">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78" name="Rectangle 77">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649" name="Title 1"/>
          <p:cNvSpPr>
            <a:spLocks noGrp="1"/>
          </p:cNvSpPr>
          <p:nvPr>
            <p:ph type="title"/>
          </p:nvPr>
        </p:nvSpPr>
        <p:spPr>
          <a:xfrm>
            <a:off x="680321" y="2063262"/>
            <a:ext cx="3739279" cy="2661052"/>
          </a:xfrm>
        </p:spPr>
        <p:txBody>
          <a:bodyPr>
            <a:normAutofit/>
          </a:bodyPr>
          <a:lstStyle/>
          <a:p>
            <a:pPr algn="ctr" eaLnBrk="1" hangingPunct="1"/>
            <a:r>
              <a:rPr lang="en-US" altLang="en-US" sz="4400" dirty="0">
                <a:ea typeface="ＭＳ Ｐゴシック" charset="-128"/>
              </a:rPr>
              <a:t>Overall Structure</a:t>
            </a:r>
          </a:p>
        </p:txBody>
      </p:sp>
      <p:graphicFrame>
        <p:nvGraphicFramePr>
          <p:cNvPr id="2" name="Diagram 1">
            <a:extLst>
              <a:ext uri="{FF2B5EF4-FFF2-40B4-BE49-F238E27FC236}">
                <a16:creationId xmlns:a16="http://schemas.microsoft.com/office/drawing/2014/main" id="{9FBE89BC-4564-F944-A108-69B47AF23BA7}"/>
              </a:ext>
            </a:extLst>
          </p:cNvPr>
          <p:cNvGraphicFramePr/>
          <p:nvPr>
            <p:extLst>
              <p:ext uri="{D42A27DB-BD31-4B8C-83A1-F6EECF244321}">
                <p14:modId xmlns:p14="http://schemas.microsoft.com/office/powerpoint/2010/main" val="3052218876"/>
              </p:ext>
            </p:extLst>
          </p:nvPr>
        </p:nvGraphicFramePr>
        <p:xfrm>
          <a:off x="5284788" y="639763"/>
          <a:ext cx="6261100" cy="55784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1953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45" y="2029620"/>
            <a:ext cx="5094789" cy="4308872"/>
          </a:xfrm>
          <a:prstGeom prst="rect">
            <a:avLst/>
          </a:prstGeom>
          <a:noFill/>
        </p:spPr>
        <p:txBody>
          <a:bodyPr wrap="square">
            <a:spAutoFit/>
          </a:bodyPr>
          <a:lstStyle/>
          <a:p>
            <a:pPr marL="339725" indent="-339725">
              <a:buFont typeface="Arial"/>
              <a:buChar char="•"/>
              <a:tabLst>
                <a:tab pos="287338" algn="l"/>
              </a:tabLst>
              <a:defRPr/>
            </a:pPr>
            <a:r>
              <a:rPr lang="en-US" sz="2800" dirty="0">
                <a:ea typeface="ＭＳ Ｐゴシック" charset="0"/>
                <a:cs typeface="ＭＳ Ｐゴシック" charset="0"/>
              </a:rPr>
              <a:t>All pages are 8192 bytes (8k) in size.</a:t>
            </a:r>
          </a:p>
          <a:p>
            <a:pPr>
              <a:tabLst>
                <a:tab pos="287338" algn="l"/>
              </a:tabLst>
              <a:defRPr/>
            </a:pPr>
            <a:endParaRPr lang="en-US" sz="2800" dirty="0">
              <a:ea typeface="ＭＳ Ｐゴシック" charset="0"/>
              <a:cs typeface="ＭＳ Ｐゴシック" charset="0"/>
            </a:endParaRPr>
          </a:p>
          <a:p>
            <a:pPr marL="339725" indent="-339725">
              <a:buFont typeface="Arial"/>
              <a:buChar char="•"/>
              <a:tabLst>
                <a:tab pos="287338" algn="l"/>
              </a:tabLst>
              <a:defRPr/>
            </a:pPr>
            <a:r>
              <a:rPr lang="en-US" sz="2800" dirty="0">
                <a:ea typeface="ＭＳ Ｐゴシック" charset="0"/>
                <a:cs typeface="ＭＳ Ｐゴシック" charset="0"/>
              </a:rPr>
              <a:t>Every page has a Header.</a:t>
            </a:r>
          </a:p>
          <a:p>
            <a:pPr>
              <a:defRPr/>
            </a:pPr>
            <a:endParaRPr lang="en-US" sz="2800" dirty="0">
              <a:ea typeface="ＭＳ Ｐゴシック" charset="0"/>
              <a:cs typeface="ＭＳ Ｐゴシック" charset="0"/>
            </a:endParaRPr>
          </a:p>
          <a:p>
            <a:pPr marL="285750" indent="-285750">
              <a:buFont typeface="Arial"/>
              <a:buChar char="•"/>
              <a:defRPr/>
            </a:pPr>
            <a:r>
              <a:rPr lang="en-US" sz="2800" dirty="0">
                <a:ea typeface="ＭＳ Ｐゴシック" charset="0"/>
                <a:cs typeface="ＭＳ Ｐゴシック" charset="0"/>
              </a:rPr>
              <a:t>Pages store the rows.</a:t>
            </a:r>
          </a:p>
          <a:p>
            <a:pPr>
              <a:defRPr/>
            </a:pPr>
            <a:endParaRPr lang="en-US" sz="2800" dirty="0">
              <a:ea typeface="ＭＳ Ｐゴシック" charset="0"/>
              <a:cs typeface="ＭＳ Ｐゴシック" charset="0"/>
            </a:endParaRPr>
          </a:p>
          <a:p>
            <a:pPr marL="285750" indent="-285750">
              <a:buFont typeface="Arial"/>
              <a:buChar char="•"/>
              <a:defRPr/>
            </a:pPr>
            <a:r>
              <a:rPr lang="en-US" sz="2800" dirty="0">
                <a:ea typeface="ＭＳ Ｐゴシック" charset="0"/>
                <a:cs typeface="ＭＳ Ｐゴシック" charset="0"/>
              </a:rPr>
              <a:t>Every page has a slot array. </a:t>
            </a:r>
          </a:p>
          <a:p>
            <a:pPr marL="285750" indent="-285750">
              <a:buFont typeface="Arial"/>
              <a:buChar char="•"/>
              <a:defRPr/>
            </a:pPr>
            <a:endParaRPr lang="en-US" sz="3200" dirty="0">
              <a:ea typeface="ＭＳ Ｐゴシック" charset="0"/>
              <a:cs typeface="ＭＳ Ｐゴシック" charset="0"/>
            </a:endParaRPr>
          </a:p>
          <a:p>
            <a:pPr>
              <a:defRPr/>
            </a:pPr>
            <a:endParaRPr lang="en-US" dirty="0">
              <a:ea typeface="ＭＳ Ｐゴシック" charset="0"/>
              <a:cs typeface="ＭＳ Ｐゴシック" charset="0"/>
            </a:endParaRPr>
          </a:p>
        </p:txBody>
      </p:sp>
      <p:sp>
        <p:nvSpPr>
          <p:cNvPr id="11" name="Rectangle 10"/>
          <p:cNvSpPr>
            <a:spLocks noChangeArrowheads="1"/>
          </p:cNvSpPr>
          <p:nvPr/>
        </p:nvSpPr>
        <p:spPr bwMode="auto">
          <a:xfrm>
            <a:off x="6766034" y="2029620"/>
            <a:ext cx="3048000" cy="4495800"/>
          </a:xfrm>
          <a:prstGeom prst="rect">
            <a:avLst/>
          </a:prstGeom>
          <a:noFill/>
          <a:ln w="38100">
            <a:solidFill>
              <a:schemeClr val="tx1"/>
            </a:solidFill>
            <a:round/>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solidFill>
                <a:schemeClr val="lt1"/>
              </a:solidFill>
            </a:endParaRPr>
          </a:p>
        </p:txBody>
      </p:sp>
      <p:cxnSp>
        <p:nvCxnSpPr>
          <p:cNvPr id="13" name="Straight Connector 12"/>
          <p:cNvCxnSpPr>
            <a:cxnSpLocks noChangeShapeType="1"/>
          </p:cNvCxnSpPr>
          <p:nvPr/>
        </p:nvCxnSpPr>
        <p:spPr bwMode="auto">
          <a:xfrm>
            <a:off x="6766034" y="3032492"/>
            <a:ext cx="3048000" cy="0"/>
          </a:xfrm>
          <a:prstGeom prst="line">
            <a:avLst/>
          </a:prstGeom>
          <a:noFill/>
          <a:ln w="25400">
            <a:solidFill>
              <a:schemeClr val="tx1"/>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68613" name="TextBox 15"/>
          <p:cNvSpPr txBox="1">
            <a:spLocks noChangeArrowheads="1"/>
          </p:cNvSpPr>
          <p:nvPr/>
        </p:nvSpPr>
        <p:spPr bwMode="auto">
          <a:xfrm>
            <a:off x="7680435" y="2410621"/>
            <a:ext cx="1196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t>Header</a:t>
            </a:r>
            <a:endParaRPr lang="en-US" altLang="en-US" sz="1800"/>
          </a:p>
        </p:txBody>
      </p:sp>
      <p:sp>
        <p:nvSpPr>
          <p:cNvPr id="18" name="Rectangle 17"/>
          <p:cNvSpPr>
            <a:spLocks noChangeArrowheads="1"/>
          </p:cNvSpPr>
          <p:nvPr/>
        </p:nvSpPr>
        <p:spPr bwMode="auto">
          <a:xfrm>
            <a:off x="6994634" y="3477420"/>
            <a:ext cx="19812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r>
              <a:rPr lang="en-US" cap="all" dirty="0"/>
              <a:t>Row 1</a:t>
            </a:r>
          </a:p>
        </p:txBody>
      </p:sp>
      <p:sp>
        <p:nvSpPr>
          <p:cNvPr id="23" name="Rectangle 22"/>
          <p:cNvSpPr>
            <a:spLocks noChangeArrowheads="1"/>
          </p:cNvSpPr>
          <p:nvPr/>
        </p:nvSpPr>
        <p:spPr bwMode="auto">
          <a:xfrm>
            <a:off x="7604234" y="4087020"/>
            <a:ext cx="19812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r>
              <a:rPr lang="en-US" cap="all" dirty="0"/>
              <a:t>Row 3</a:t>
            </a:r>
          </a:p>
        </p:txBody>
      </p:sp>
      <p:sp>
        <p:nvSpPr>
          <p:cNvPr id="24" name="Rectangle 23"/>
          <p:cNvSpPr>
            <a:spLocks noChangeArrowheads="1"/>
          </p:cNvSpPr>
          <p:nvPr/>
        </p:nvSpPr>
        <p:spPr bwMode="auto">
          <a:xfrm>
            <a:off x="7223234" y="4696620"/>
            <a:ext cx="19812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r>
              <a:rPr lang="en-US" cap="all" dirty="0"/>
              <a:t>Row 2</a:t>
            </a:r>
          </a:p>
        </p:txBody>
      </p:sp>
      <p:sp>
        <p:nvSpPr>
          <p:cNvPr id="25" name="Rectangle 24"/>
          <p:cNvSpPr>
            <a:spLocks noChangeArrowheads="1"/>
          </p:cNvSpPr>
          <p:nvPr/>
        </p:nvSpPr>
        <p:spPr bwMode="auto">
          <a:xfrm>
            <a:off x="7680434" y="5992020"/>
            <a:ext cx="20574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solidFill>
                <a:schemeClr val="lt1"/>
              </a:solidFill>
            </a:endParaRPr>
          </a:p>
        </p:txBody>
      </p:sp>
      <p:cxnSp>
        <p:nvCxnSpPr>
          <p:cNvPr id="27" name="Straight Connector 26"/>
          <p:cNvCxnSpPr>
            <a:cxnSpLocks noChangeShapeType="1"/>
          </p:cNvCxnSpPr>
          <p:nvPr/>
        </p:nvCxnSpPr>
        <p:spPr bwMode="auto">
          <a:xfrm>
            <a:off x="9204434" y="5992020"/>
            <a:ext cx="0" cy="457200"/>
          </a:xfrm>
          <a:prstGeom prst="line">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9" name="Straight Connector 28"/>
          <p:cNvCxnSpPr>
            <a:cxnSpLocks noChangeShapeType="1"/>
          </p:cNvCxnSpPr>
          <p:nvPr/>
        </p:nvCxnSpPr>
        <p:spPr bwMode="auto">
          <a:xfrm>
            <a:off x="8650518" y="5992020"/>
            <a:ext cx="0" cy="457200"/>
          </a:xfrm>
          <a:prstGeom prst="line">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30" name="Straight Connector 29"/>
          <p:cNvCxnSpPr>
            <a:cxnSpLocks noChangeShapeType="1"/>
          </p:cNvCxnSpPr>
          <p:nvPr/>
        </p:nvCxnSpPr>
        <p:spPr bwMode="auto">
          <a:xfrm>
            <a:off x="8210903" y="5992020"/>
            <a:ext cx="0" cy="457200"/>
          </a:xfrm>
          <a:prstGeom prst="line">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16" name="TextBox 31">
            <a:extLst>
              <a:ext uri="{FF2B5EF4-FFF2-40B4-BE49-F238E27FC236}">
                <a16:creationId xmlns:a16="http://schemas.microsoft.com/office/drawing/2014/main" id="{E099FD1B-BDBF-9043-9368-15359F0DF64C}"/>
              </a:ext>
            </a:extLst>
          </p:cNvPr>
          <p:cNvSpPr txBox="1">
            <a:spLocks noChangeArrowheads="1"/>
          </p:cNvSpPr>
          <p:nvPr/>
        </p:nvSpPr>
        <p:spPr bwMode="auto">
          <a:xfrm>
            <a:off x="10052939" y="5925345"/>
            <a:ext cx="17414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2800" dirty="0"/>
              <a:t>Slot Array</a:t>
            </a:r>
          </a:p>
        </p:txBody>
      </p:sp>
      <p:sp>
        <p:nvSpPr>
          <p:cNvPr id="20" name="Title 1">
            <a:extLst>
              <a:ext uri="{FF2B5EF4-FFF2-40B4-BE49-F238E27FC236}">
                <a16:creationId xmlns:a16="http://schemas.microsoft.com/office/drawing/2014/main" id="{A9E53888-32AC-A940-A650-4EEC29751490}"/>
              </a:ext>
            </a:extLst>
          </p:cNvPr>
          <p:cNvSpPr>
            <a:spLocks noGrp="1"/>
          </p:cNvSpPr>
          <p:nvPr>
            <p:ph type="title"/>
          </p:nvPr>
        </p:nvSpPr>
        <p:spPr>
          <a:xfrm>
            <a:off x="680321" y="753228"/>
            <a:ext cx="9613861" cy="1080938"/>
          </a:xfrm>
        </p:spPr>
        <p:txBody>
          <a:bodyPr/>
          <a:lstStyle/>
          <a:p>
            <a:pPr eaLnBrk="1" hangingPunct="1"/>
            <a:r>
              <a:rPr lang="en-US" altLang="en-US" dirty="0">
                <a:ea typeface="ＭＳ Ｐゴシック" charset="-128"/>
              </a:rPr>
              <a:t>Pages</a:t>
            </a:r>
          </a:p>
        </p:txBody>
      </p:sp>
    </p:spTree>
    <p:extLst>
      <p:ext uri="{BB962C8B-B14F-4D97-AF65-F5344CB8AC3E}">
        <p14:creationId xmlns:p14="http://schemas.microsoft.com/office/powerpoint/2010/main" val="2252610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ChangeArrowheads="1"/>
          </p:cNvSpPr>
          <p:nvPr/>
        </p:nvSpPr>
        <p:spPr bwMode="auto">
          <a:xfrm>
            <a:off x="6766034" y="2029620"/>
            <a:ext cx="3048000" cy="4495800"/>
          </a:xfrm>
          <a:prstGeom prst="rect">
            <a:avLst/>
          </a:prstGeom>
          <a:noFill/>
          <a:ln w="38100">
            <a:solidFill>
              <a:schemeClr val="tx1"/>
            </a:solidFill>
            <a:round/>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solidFill>
                <a:schemeClr val="lt1"/>
              </a:solidFill>
            </a:endParaRPr>
          </a:p>
        </p:txBody>
      </p:sp>
      <p:cxnSp>
        <p:nvCxnSpPr>
          <p:cNvPr id="13" name="Straight Connector 12"/>
          <p:cNvCxnSpPr>
            <a:cxnSpLocks noChangeShapeType="1"/>
          </p:cNvCxnSpPr>
          <p:nvPr/>
        </p:nvCxnSpPr>
        <p:spPr bwMode="auto">
          <a:xfrm>
            <a:off x="6766034" y="3032492"/>
            <a:ext cx="3048000" cy="0"/>
          </a:xfrm>
          <a:prstGeom prst="line">
            <a:avLst/>
          </a:prstGeom>
          <a:noFill/>
          <a:ln w="25400">
            <a:solidFill>
              <a:schemeClr val="tx1"/>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68613" name="TextBox 15"/>
          <p:cNvSpPr txBox="1">
            <a:spLocks noChangeArrowheads="1"/>
          </p:cNvSpPr>
          <p:nvPr/>
        </p:nvSpPr>
        <p:spPr bwMode="auto">
          <a:xfrm>
            <a:off x="7680435" y="2410621"/>
            <a:ext cx="1196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t>Header</a:t>
            </a:r>
            <a:endParaRPr lang="en-US" altLang="en-US" sz="1800"/>
          </a:p>
        </p:txBody>
      </p:sp>
      <p:sp>
        <p:nvSpPr>
          <p:cNvPr id="18" name="Rectangle 17"/>
          <p:cNvSpPr>
            <a:spLocks noChangeArrowheads="1"/>
          </p:cNvSpPr>
          <p:nvPr/>
        </p:nvSpPr>
        <p:spPr bwMode="auto">
          <a:xfrm>
            <a:off x="6994634" y="3477420"/>
            <a:ext cx="19812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r>
              <a:rPr lang="en-US" cap="all" dirty="0"/>
              <a:t>Row 1</a:t>
            </a:r>
          </a:p>
        </p:txBody>
      </p:sp>
      <p:sp>
        <p:nvSpPr>
          <p:cNvPr id="23" name="Rectangle 22"/>
          <p:cNvSpPr>
            <a:spLocks noChangeArrowheads="1"/>
          </p:cNvSpPr>
          <p:nvPr/>
        </p:nvSpPr>
        <p:spPr bwMode="auto">
          <a:xfrm>
            <a:off x="7604234" y="4087020"/>
            <a:ext cx="19812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r>
              <a:rPr lang="en-US" cap="all" dirty="0"/>
              <a:t>Row 3</a:t>
            </a:r>
          </a:p>
        </p:txBody>
      </p:sp>
      <p:sp>
        <p:nvSpPr>
          <p:cNvPr id="24" name="Rectangle 23"/>
          <p:cNvSpPr>
            <a:spLocks noChangeArrowheads="1"/>
          </p:cNvSpPr>
          <p:nvPr/>
        </p:nvSpPr>
        <p:spPr bwMode="auto">
          <a:xfrm>
            <a:off x="7223234" y="4696620"/>
            <a:ext cx="19812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r>
              <a:rPr lang="en-US" cap="all" dirty="0"/>
              <a:t>Row 2</a:t>
            </a:r>
          </a:p>
        </p:txBody>
      </p:sp>
      <p:sp>
        <p:nvSpPr>
          <p:cNvPr id="25" name="Rectangle 24"/>
          <p:cNvSpPr>
            <a:spLocks noChangeArrowheads="1"/>
          </p:cNvSpPr>
          <p:nvPr/>
        </p:nvSpPr>
        <p:spPr bwMode="auto">
          <a:xfrm>
            <a:off x="7680434" y="5992020"/>
            <a:ext cx="20574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solidFill>
                <a:schemeClr val="lt1"/>
              </a:solidFill>
            </a:endParaRPr>
          </a:p>
        </p:txBody>
      </p:sp>
      <p:cxnSp>
        <p:nvCxnSpPr>
          <p:cNvPr id="27" name="Straight Connector 26"/>
          <p:cNvCxnSpPr>
            <a:cxnSpLocks noChangeShapeType="1"/>
          </p:cNvCxnSpPr>
          <p:nvPr/>
        </p:nvCxnSpPr>
        <p:spPr bwMode="auto">
          <a:xfrm>
            <a:off x="9204434" y="5992020"/>
            <a:ext cx="0" cy="457200"/>
          </a:xfrm>
          <a:prstGeom prst="line">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9" name="Straight Connector 28"/>
          <p:cNvCxnSpPr>
            <a:cxnSpLocks noChangeShapeType="1"/>
          </p:cNvCxnSpPr>
          <p:nvPr/>
        </p:nvCxnSpPr>
        <p:spPr bwMode="auto">
          <a:xfrm>
            <a:off x="8650518" y="5992020"/>
            <a:ext cx="0" cy="457200"/>
          </a:xfrm>
          <a:prstGeom prst="line">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30" name="Straight Connector 29"/>
          <p:cNvCxnSpPr>
            <a:cxnSpLocks noChangeShapeType="1"/>
          </p:cNvCxnSpPr>
          <p:nvPr/>
        </p:nvCxnSpPr>
        <p:spPr bwMode="auto">
          <a:xfrm>
            <a:off x="8210903" y="5992020"/>
            <a:ext cx="0" cy="457200"/>
          </a:xfrm>
          <a:prstGeom prst="line">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15" name="Right Brace 14">
            <a:extLst>
              <a:ext uri="{FF2B5EF4-FFF2-40B4-BE49-F238E27FC236}">
                <a16:creationId xmlns:a16="http://schemas.microsoft.com/office/drawing/2014/main" id="{CF235403-FF70-C349-AAFA-E6A4A155C07F}"/>
              </a:ext>
            </a:extLst>
          </p:cNvPr>
          <p:cNvSpPr>
            <a:spLocks/>
          </p:cNvSpPr>
          <p:nvPr/>
        </p:nvSpPr>
        <p:spPr bwMode="auto">
          <a:xfrm rot="10800000">
            <a:off x="6025661" y="2029620"/>
            <a:ext cx="457200" cy="1002872"/>
          </a:xfrm>
          <a:prstGeom prst="rightBrace">
            <a:avLst>
              <a:gd name="adj1" fmla="val 8333"/>
              <a:gd name="adj2" fmla="val 50000"/>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p>
        </p:txBody>
      </p:sp>
      <p:sp>
        <p:nvSpPr>
          <p:cNvPr id="17" name="TextBox 4">
            <a:extLst>
              <a:ext uri="{FF2B5EF4-FFF2-40B4-BE49-F238E27FC236}">
                <a16:creationId xmlns:a16="http://schemas.microsoft.com/office/drawing/2014/main" id="{8BBA01E3-A97A-554A-B23E-7AFE23058E8F}"/>
              </a:ext>
            </a:extLst>
          </p:cNvPr>
          <p:cNvSpPr txBox="1">
            <a:spLocks noChangeArrowheads="1"/>
          </p:cNvSpPr>
          <p:nvPr/>
        </p:nvSpPr>
        <p:spPr bwMode="auto">
          <a:xfrm>
            <a:off x="2139461" y="2334421"/>
            <a:ext cx="3505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2800" dirty="0"/>
              <a:t>96 Bytes for Header</a:t>
            </a:r>
          </a:p>
        </p:txBody>
      </p:sp>
      <p:sp>
        <p:nvSpPr>
          <p:cNvPr id="19" name="Right Brace 18">
            <a:extLst>
              <a:ext uri="{FF2B5EF4-FFF2-40B4-BE49-F238E27FC236}">
                <a16:creationId xmlns:a16="http://schemas.microsoft.com/office/drawing/2014/main" id="{7A19B6BE-E938-7549-ABB0-CAD615F8D5B4}"/>
              </a:ext>
            </a:extLst>
          </p:cNvPr>
          <p:cNvSpPr>
            <a:spLocks/>
          </p:cNvSpPr>
          <p:nvPr/>
        </p:nvSpPr>
        <p:spPr bwMode="auto">
          <a:xfrm rot="10800000">
            <a:off x="5949461" y="3092635"/>
            <a:ext cx="533400" cy="3200400"/>
          </a:xfrm>
          <a:prstGeom prst="rightBrace">
            <a:avLst>
              <a:gd name="adj1" fmla="val 8333"/>
              <a:gd name="adj2" fmla="val 50000"/>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p>
        </p:txBody>
      </p:sp>
      <p:sp>
        <p:nvSpPr>
          <p:cNvPr id="20" name="TextBox 18">
            <a:extLst>
              <a:ext uri="{FF2B5EF4-FFF2-40B4-BE49-F238E27FC236}">
                <a16:creationId xmlns:a16="http://schemas.microsoft.com/office/drawing/2014/main" id="{B469CB85-A667-A547-8C18-9D7F4A75C28F}"/>
              </a:ext>
            </a:extLst>
          </p:cNvPr>
          <p:cNvSpPr txBox="1">
            <a:spLocks noChangeArrowheads="1"/>
          </p:cNvSpPr>
          <p:nvPr/>
        </p:nvSpPr>
        <p:spPr bwMode="auto">
          <a:xfrm>
            <a:off x="2215661" y="4388036"/>
            <a:ext cx="3505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2800" dirty="0"/>
              <a:t>8096 Bytes for Rows</a:t>
            </a:r>
          </a:p>
        </p:txBody>
      </p:sp>
      <p:sp>
        <p:nvSpPr>
          <p:cNvPr id="21" name="Title 1">
            <a:extLst>
              <a:ext uri="{FF2B5EF4-FFF2-40B4-BE49-F238E27FC236}">
                <a16:creationId xmlns:a16="http://schemas.microsoft.com/office/drawing/2014/main" id="{9575E8C9-70A5-D34A-9B55-80CCEB49F223}"/>
              </a:ext>
            </a:extLst>
          </p:cNvPr>
          <p:cNvSpPr txBox="1">
            <a:spLocks/>
          </p:cNvSpPr>
          <p:nvPr/>
        </p:nvSpPr>
        <p:spPr>
          <a:xfrm>
            <a:off x="680321" y="753228"/>
            <a:ext cx="9613861" cy="10809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altLang="en-US" dirty="0">
                <a:ea typeface="ＭＳ Ｐゴシック" charset="-128"/>
              </a:rPr>
              <a:t>Pages</a:t>
            </a:r>
          </a:p>
        </p:txBody>
      </p:sp>
    </p:spTree>
    <p:extLst>
      <p:ext uri="{BB962C8B-B14F-4D97-AF65-F5344CB8AC3E}">
        <p14:creationId xmlns:p14="http://schemas.microsoft.com/office/powerpoint/2010/main" val="144791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p:nvPr>
        </p:nvSpPr>
        <p:spPr/>
        <p:txBody>
          <a:bodyPr/>
          <a:lstStyle/>
          <a:p>
            <a:pPr eaLnBrk="1" hangingPunct="1"/>
            <a:r>
              <a:rPr lang="en-US" altLang="en-US">
                <a:ea typeface="ＭＳ Ｐゴシック" charset="-128"/>
              </a:rPr>
              <a:t>Pages - Header</a:t>
            </a:r>
          </a:p>
        </p:txBody>
      </p:sp>
      <p:sp>
        <p:nvSpPr>
          <p:cNvPr id="3" name="Content Placeholder 2"/>
          <p:cNvSpPr>
            <a:spLocks noGrp="1"/>
          </p:cNvSpPr>
          <p:nvPr>
            <p:ph idx="1"/>
          </p:nvPr>
        </p:nvSpPr>
        <p:spPr>
          <a:xfrm>
            <a:off x="123092" y="2171700"/>
            <a:ext cx="4291029" cy="3693881"/>
          </a:xfrm>
        </p:spPr>
        <p:txBody>
          <a:bodyPr rtlCol="0">
            <a:normAutofit/>
          </a:bodyPr>
          <a:lstStyle/>
          <a:p>
            <a:pPr>
              <a:buFont typeface="Arial"/>
              <a:buChar char="•"/>
              <a:defRPr/>
            </a:pPr>
            <a:r>
              <a:rPr lang="en-US" sz="3600" dirty="0">
                <a:ea typeface="+mn-ea"/>
                <a:cs typeface="+mn-cs"/>
              </a:rPr>
              <a:t>Things to Note:</a:t>
            </a:r>
          </a:p>
          <a:p>
            <a:pPr lvl="1">
              <a:buFont typeface="Arial"/>
              <a:buChar char="–"/>
              <a:defRPr/>
            </a:pPr>
            <a:r>
              <a:rPr lang="en-US" sz="3200" dirty="0">
                <a:ea typeface="+mn-ea"/>
              </a:rPr>
              <a:t>Page Type</a:t>
            </a:r>
          </a:p>
          <a:p>
            <a:pPr lvl="1">
              <a:buFont typeface="Arial"/>
              <a:buChar char="–"/>
              <a:defRPr/>
            </a:pPr>
            <a:r>
              <a:rPr lang="en-US" sz="3200" dirty="0">
                <a:ea typeface="+mn-ea"/>
              </a:rPr>
              <a:t>Object ID</a:t>
            </a:r>
          </a:p>
          <a:p>
            <a:pPr lvl="1">
              <a:buFont typeface="Arial"/>
              <a:buChar char="–"/>
              <a:defRPr/>
            </a:pPr>
            <a:r>
              <a:rPr lang="en-US" sz="3200" dirty="0">
                <a:ea typeface="+mn-ea"/>
              </a:rPr>
              <a:t>Ghost Count Record</a:t>
            </a:r>
          </a:p>
          <a:p>
            <a:pPr lvl="1">
              <a:buFont typeface="Arial"/>
              <a:buChar char="–"/>
              <a:defRPr/>
            </a:pPr>
            <a:r>
              <a:rPr lang="en-US" sz="3200" dirty="0">
                <a:ea typeface="+mn-ea"/>
              </a:rPr>
              <a:t>Slot Count</a:t>
            </a:r>
          </a:p>
          <a:p>
            <a:pPr marL="0" indent="0">
              <a:buNone/>
              <a:defRPr/>
            </a:pPr>
            <a:endParaRPr lang="en-US" dirty="0">
              <a:ea typeface="+mn-ea"/>
              <a:cs typeface="+mn-cs"/>
            </a:endParaRPr>
          </a:p>
          <a:p>
            <a:pPr>
              <a:buFont typeface="Arial"/>
              <a:buChar char="•"/>
              <a:defRPr/>
            </a:pPr>
            <a:endParaRPr lang="en-US" dirty="0">
              <a:ea typeface="+mn-ea"/>
              <a:cs typeface="+mn-cs"/>
            </a:endParaRPr>
          </a:p>
        </p:txBody>
      </p:sp>
      <p:pic>
        <p:nvPicPr>
          <p:cNvPr id="72707" name="Picture 4" descr="head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42691" y="2028240"/>
            <a:ext cx="6799385" cy="4760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2728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title"/>
          </p:nvPr>
        </p:nvSpPr>
        <p:spPr>
          <a:xfrm>
            <a:off x="680321" y="753228"/>
            <a:ext cx="9613861" cy="1080938"/>
          </a:xfrm>
        </p:spPr>
        <p:txBody>
          <a:bodyPr/>
          <a:lstStyle/>
          <a:p>
            <a:pPr eaLnBrk="1" hangingPunct="1"/>
            <a:r>
              <a:rPr lang="en-US" altLang="en-US">
                <a:ea typeface="ＭＳ Ｐゴシック" charset="-128"/>
              </a:rPr>
              <a:t>Pages - Header</a:t>
            </a:r>
          </a:p>
        </p:txBody>
      </p:sp>
      <p:pic>
        <p:nvPicPr>
          <p:cNvPr id="76802" name="Picture 3" descr="head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7688" y="109136"/>
            <a:ext cx="11148835" cy="6595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ectangle 34">
            <a:extLst>
              <a:ext uri="{FF2B5EF4-FFF2-40B4-BE49-F238E27FC236}">
                <a16:creationId xmlns:a16="http://schemas.microsoft.com/office/drawing/2014/main" id="{8AB7A105-CF23-5746-BCE2-2E3364EA9407}"/>
              </a:ext>
            </a:extLst>
          </p:cNvPr>
          <p:cNvSpPr>
            <a:spLocks noChangeArrowheads="1"/>
          </p:cNvSpPr>
          <p:nvPr/>
        </p:nvSpPr>
        <p:spPr bwMode="auto">
          <a:xfrm>
            <a:off x="4876704" y="5780257"/>
            <a:ext cx="1576849" cy="228600"/>
          </a:xfrm>
          <a:prstGeom prst="rect">
            <a:avLst/>
          </a:prstGeom>
          <a:noFill/>
          <a:ln w="25400">
            <a:solidFill>
              <a:srgbClr val="FF0000"/>
            </a:solidFill>
            <a:miter lim="800000"/>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solidFill>
                <a:schemeClr val="lt1"/>
              </a:solidFill>
              <a:latin typeface="+mn-lt"/>
              <a:ea typeface="+mn-ea"/>
            </a:endParaRPr>
          </a:p>
        </p:txBody>
      </p:sp>
      <p:sp>
        <p:nvSpPr>
          <p:cNvPr id="36" name="Rectangle 35">
            <a:extLst>
              <a:ext uri="{FF2B5EF4-FFF2-40B4-BE49-F238E27FC236}">
                <a16:creationId xmlns:a16="http://schemas.microsoft.com/office/drawing/2014/main" id="{7EBAB552-4B36-684F-B8BD-8F09339D5BF8}"/>
              </a:ext>
            </a:extLst>
          </p:cNvPr>
          <p:cNvSpPr>
            <a:spLocks noChangeArrowheads="1"/>
          </p:cNvSpPr>
          <p:nvPr/>
        </p:nvSpPr>
        <p:spPr bwMode="auto">
          <a:xfrm>
            <a:off x="9020908" y="6224953"/>
            <a:ext cx="1960684" cy="228600"/>
          </a:xfrm>
          <a:prstGeom prst="rect">
            <a:avLst/>
          </a:prstGeom>
          <a:noFill/>
          <a:ln w="25400">
            <a:solidFill>
              <a:srgbClr val="FF0000"/>
            </a:solidFill>
            <a:miter lim="800000"/>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solidFill>
                <a:schemeClr val="lt1"/>
              </a:solidFill>
              <a:latin typeface="+mn-lt"/>
              <a:ea typeface="+mn-ea"/>
            </a:endParaRPr>
          </a:p>
        </p:txBody>
      </p:sp>
      <p:sp>
        <p:nvSpPr>
          <p:cNvPr id="37" name="Rectangle 36">
            <a:extLst>
              <a:ext uri="{FF2B5EF4-FFF2-40B4-BE49-F238E27FC236}">
                <a16:creationId xmlns:a16="http://schemas.microsoft.com/office/drawing/2014/main" id="{9548D484-CE25-C442-9850-B99CC2166CC3}"/>
              </a:ext>
            </a:extLst>
          </p:cNvPr>
          <p:cNvSpPr>
            <a:spLocks noChangeArrowheads="1"/>
          </p:cNvSpPr>
          <p:nvPr/>
        </p:nvSpPr>
        <p:spPr bwMode="auto">
          <a:xfrm>
            <a:off x="8956431" y="4372706"/>
            <a:ext cx="1447800" cy="228600"/>
          </a:xfrm>
          <a:prstGeom prst="rect">
            <a:avLst/>
          </a:prstGeom>
          <a:noFill/>
          <a:ln w="25400">
            <a:solidFill>
              <a:srgbClr val="FF0000"/>
            </a:solidFill>
            <a:miter lim="800000"/>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solidFill>
                <a:schemeClr val="lt1"/>
              </a:solidFill>
              <a:latin typeface="+mn-lt"/>
              <a:ea typeface="+mn-ea"/>
            </a:endParaRPr>
          </a:p>
        </p:txBody>
      </p:sp>
      <p:sp>
        <p:nvSpPr>
          <p:cNvPr id="38" name="Rectangle 37">
            <a:extLst>
              <a:ext uri="{FF2B5EF4-FFF2-40B4-BE49-F238E27FC236}">
                <a16:creationId xmlns:a16="http://schemas.microsoft.com/office/drawing/2014/main" id="{2094A8E2-C103-0E4F-B24D-A4FDB209B1E1}"/>
              </a:ext>
            </a:extLst>
          </p:cNvPr>
          <p:cNvSpPr>
            <a:spLocks noChangeArrowheads="1"/>
          </p:cNvSpPr>
          <p:nvPr/>
        </p:nvSpPr>
        <p:spPr bwMode="auto">
          <a:xfrm>
            <a:off x="826476" y="4384430"/>
            <a:ext cx="2039816" cy="228600"/>
          </a:xfrm>
          <a:prstGeom prst="rect">
            <a:avLst/>
          </a:prstGeom>
          <a:noFill/>
          <a:ln w="25400">
            <a:solidFill>
              <a:srgbClr val="FF0000"/>
            </a:solidFill>
            <a:miter lim="800000"/>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solidFill>
                <a:schemeClr val="lt1"/>
              </a:solidFill>
              <a:latin typeface="+mn-lt"/>
              <a:ea typeface="+mn-ea"/>
            </a:endParaRPr>
          </a:p>
        </p:txBody>
      </p:sp>
      <p:sp>
        <p:nvSpPr>
          <p:cNvPr id="39" name="Rectangle 38">
            <a:extLst>
              <a:ext uri="{FF2B5EF4-FFF2-40B4-BE49-F238E27FC236}">
                <a16:creationId xmlns:a16="http://schemas.microsoft.com/office/drawing/2014/main" id="{988EFF69-804B-D240-B450-62456A407067}"/>
              </a:ext>
            </a:extLst>
          </p:cNvPr>
          <p:cNvSpPr>
            <a:spLocks noChangeArrowheads="1"/>
          </p:cNvSpPr>
          <p:nvPr/>
        </p:nvSpPr>
        <p:spPr bwMode="auto">
          <a:xfrm>
            <a:off x="826476" y="5551657"/>
            <a:ext cx="3560885" cy="228600"/>
          </a:xfrm>
          <a:prstGeom prst="rect">
            <a:avLst/>
          </a:prstGeom>
          <a:noFill/>
          <a:ln w="25400">
            <a:solidFill>
              <a:srgbClr val="FF0000"/>
            </a:solidFill>
            <a:miter lim="800000"/>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solidFill>
                <a:schemeClr val="lt1"/>
              </a:solidFill>
              <a:latin typeface="+mn-lt"/>
              <a:ea typeface="+mn-ea"/>
            </a:endParaRPr>
          </a:p>
        </p:txBody>
      </p:sp>
    </p:spTree>
    <p:extLst>
      <p:ext uri="{BB962C8B-B14F-4D97-AF65-F5344CB8AC3E}">
        <p14:creationId xmlns:p14="http://schemas.microsoft.com/office/powerpoint/2010/main" val="4124463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78849" name="Title 1"/>
          <p:cNvSpPr>
            <a:spLocks noGrp="1"/>
          </p:cNvSpPr>
          <p:nvPr>
            <p:ph type="title"/>
          </p:nvPr>
        </p:nvSpPr>
        <p:spPr>
          <a:xfrm>
            <a:off x="680321" y="753228"/>
            <a:ext cx="9613861" cy="1080938"/>
          </a:xfrm>
        </p:spPr>
        <p:txBody>
          <a:bodyPr>
            <a:normAutofit/>
          </a:bodyPr>
          <a:lstStyle/>
          <a:p>
            <a:pPr eaLnBrk="1" hangingPunct="1"/>
            <a:r>
              <a:rPr lang="en-US" altLang="en-US" dirty="0">
                <a:ea typeface="ＭＳ Ｐゴシック" charset="-128"/>
              </a:rPr>
              <a:t>Pages</a:t>
            </a:r>
          </a:p>
        </p:txBody>
      </p:sp>
      <p:graphicFrame>
        <p:nvGraphicFramePr>
          <p:cNvPr id="78851" name="Content Placeholder 2">
            <a:extLst>
              <a:ext uri="{FF2B5EF4-FFF2-40B4-BE49-F238E27FC236}">
                <a16:creationId xmlns:a16="http://schemas.microsoft.com/office/drawing/2014/main" id="{8C4173B9-E039-431E-81C9-469440610717}"/>
              </a:ext>
            </a:extLst>
          </p:cNvPr>
          <p:cNvGraphicFramePr>
            <a:graphicFrameLocks noGrp="1"/>
          </p:cNvGraphicFramePr>
          <p:nvPr>
            <p:ph idx="1"/>
            <p:extLst>
              <p:ext uri="{D42A27DB-BD31-4B8C-83A1-F6EECF244321}">
                <p14:modId xmlns:p14="http://schemas.microsoft.com/office/powerpoint/2010/main" val="2765571924"/>
              </p:ext>
            </p:extLst>
          </p:nvPr>
        </p:nvGraphicFramePr>
        <p:xfrm>
          <a:off x="681037" y="2336800"/>
          <a:ext cx="10830641" cy="35988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0812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ChangeArrowheads="1"/>
          </p:cNvSpPr>
          <p:nvPr/>
        </p:nvSpPr>
        <p:spPr bwMode="auto">
          <a:xfrm>
            <a:off x="6766034" y="2029620"/>
            <a:ext cx="3048000" cy="4495800"/>
          </a:xfrm>
          <a:prstGeom prst="rect">
            <a:avLst/>
          </a:prstGeom>
          <a:noFill/>
          <a:ln w="38100">
            <a:solidFill>
              <a:schemeClr val="tx1"/>
            </a:solidFill>
            <a:round/>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solidFill>
                <a:schemeClr val="lt1"/>
              </a:solidFill>
            </a:endParaRPr>
          </a:p>
        </p:txBody>
      </p:sp>
      <p:cxnSp>
        <p:nvCxnSpPr>
          <p:cNvPr id="13" name="Straight Connector 12"/>
          <p:cNvCxnSpPr>
            <a:cxnSpLocks noChangeShapeType="1"/>
          </p:cNvCxnSpPr>
          <p:nvPr/>
        </p:nvCxnSpPr>
        <p:spPr bwMode="auto">
          <a:xfrm>
            <a:off x="6766034" y="3032492"/>
            <a:ext cx="3048000" cy="0"/>
          </a:xfrm>
          <a:prstGeom prst="line">
            <a:avLst/>
          </a:prstGeom>
          <a:noFill/>
          <a:ln w="25400">
            <a:solidFill>
              <a:schemeClr val="tx1"/>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68613" name="TextBox 15"/>
          <p:cNvSpPr txBox="1">
            <a:spLocks noChangeArrowheads="1"/>
          </p:cNvSpPr>
          <p:nvPr/>
        </p:nvSpPr>
        <p:spPr bwMode="auto">
          <a:xfrm>
            <a:off x="7680435" y="2410621"/>
            <a:ext cx="1196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t>Header</a:t>
            </a:r>
            <a:endParaRPr lang="en-US" altLang="en-US" sz="1800"/>
          </a:p>
        </p:txBody>
      </p:sp>
      <p:sp>
        <p:nvSpPr>
          <p:cNvPr id="18" name="Rectangle 17"/>
          <p:cNvSpPr>
            <a:spLocks noChangeArrowheads="1"/>
          </p:cNvSpPr>
          <p:nvPr/>
        </p:nvSpPr>
        <p:spPr bwMode="auto">
          <a:xfrm>
            <a:off x="6994634" y="3477420"/>
            <a:ext cx="19812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r>
              <a:rPr lang="en-US" cap="all" dirty="0"/>
              <a:t>Row 1</a:t>
            </a:r>
          </a:p>
        </p:txBody>
      </p:sp>
      <p:sp>
        <p:nvSpPr>
          <p:cNvPr id="23" name="Rectangle 22"/>
          <p:cNvSpPr>
            <a:spLocks noChangeArrowheads="1"/>
          </p:cNvSpPr>
          <p:nvPr/>
        </p:nvSpPr>
        <p:spPr bwMode="auto">
          <a:xfrm>
            <a:off x="7604234" y="4087020"/>
            <a:ext cx="19812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r>
              <a:rPr lang="en-US" cap="all" dirty="0"/>
              <a:t>Row 3</a:t>
            </a:r>
          </a:p>
        </p:txBody>
      </p:sp>
      <p:sp>
        <p:nvSpPr>
          <p:cNvPr id="24" name="Rectangle 23"/>
          <p:cNvSpPr>
            <a:spLocks noChangeArrowheads="1"/>
          </p:cNvSpPr>
          <p:nvPr/>
        </p:nvSpPr>
        <p:spPr bwMode="auto">
          <a:xfrm>
            <a:off x="7223234" y="4696620"/>
            <a:ext cx="19812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r>
              <a:rPr lang="en-US" cap="all" dirty="0"/>
              <a:t>Row 2</a:t>
            </a:r>
          </a:p>
        </p:txBody>
      </p:sp>
      <p:sp>
        <p:nvSpPr>
          <p:cNvPr id="25" name="Rectangle 24"/>
          <p:cNvSpPr>
            <a:spLocks noChangeArrowheads="1"/>
          </p:cNvSpPr>
          <p:nvPr/>
        </p:nvSpPr>
        <p:spPr bwMode="auto">
          <a:xfrm>
            <a:off x="7680434" y="5992020"/>
            <a:ext cx="20574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solidFill>
                <a:schemeClr val="lt1"/>
              </a:solidFill>
            </a:endParaRPr>
          </a:p>
        </p:txBody>
      </p:sp>
      <p:cxnSp>
        <p:nvCxnSpPr>
          <p:cNvPr id="27" name="Straight Connector 26"/>
          <p:cNvCxnSpPr>
            <a:cxnSpLocks noChangeShapeType="1"/>
          </p:cNvCxnSpPr>
          <p:nvPr/>
        </p:nvCxnSpPr>
        <p:spPr bwMode="auto">
          <a:xfrm>
            <a:off x="9204434" y="5992020"/>
            <a:ext cx="0" cy="457200"/>
          </a:xfrm>
          <a:prstGeom prst="line">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9" name="Straight Connector 28"/>
          <p:cNvCxnSpPr>
            <a:cxnSpLocks noChangeShapeType="1"/>
          </p:cNvCxnSpPr>
          <p:nvPr/>
        </p:nvCxnSpPr>
        <p:spPr bwMode="auto">
          <a:xfrm>
            <a:off x="8650518" y="5992020"/>
            <a:ext cx="0" cy="457200"/>
          </a:xfrm>
          <a:prstGeom prst="line">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30" name="Straight Connector 29"/>
          <p:cNvCxnSpPr>
            <a:cxnSpLocks noChangeShapeType="1"/>
          </p:cNvCxnSpPr>
          <p:nvPr/>
        </p:nvCxnSpPr>
        <p:spPr bwMode="auto">
          <a:xfrm>
            <a:off x="8210903" y="5992020"/>
            <a:ext cx="0" cy="457200"/>
          </a:xfrm>
          <a:prstGeom prst="line">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21" name="Left Brace 20">
            <a:extLst>
              <a:ext uri="{FF2B5EF4-FFF2-40B4-BE49-F238E27FC236}">
                <a16:creationId xmlns:a16="http://schemas.microsoft.com/office/drawing/2014/main" id="{6AD32420-4012-2448-A6BA-87A4CAE38DC7}"/>
              </a:ext>
            </a:extLst>
          </p:cNvPr>
          <p:cNvSpPr/>
          <p:nvPr/>
        </p:nvSpPr>
        <p:spPr>
          <a:xfrm>
            <a:off x="5158154" y="3281607"/>
            <a:ext cx="1295400" cy="2133600"/>
          </a:xfrm>
          <a:prstGeom prst="leftBrace">
            <a:avLst/>
          </a:prstGeom>
          <a:noFill/>
          <a:ln w="38100" cmpd="sng">
            <a:solidFill>
              <a:schemeClr val="tx1"/>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2" name="TextBox 3">
            <a:extLst>
              <a:ext uri="{FF2B5EF4-FFF2-40B4-BE49-F238E27FC236}">
                <a16:creationId xmlns:a16="http://schemas.microsoft.com/office/drawing/2014/main" id="{78B9CFBB-2B31-9445-A664-3CBB5A63E447}"/>
              </a:ext>
            </a:extLst>
          </p:cNvPr>
          <p:cNvSpPr txBox="1">
            <a:spLocks noChangeArrowheads="1"/>
          </p:cNvSpPr>
          <p:nvPr/>
        </p:nvSpPr>
        <p:spPr bwMode="auto">
          <a:xfrm>
            <a:off x="1882057" y="4031292"/>
            <a:ext cx="31518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4000" dirty="0"/>
              <a:t>Not in order!!</a:t>
            </a:r>
          </a:p>
        </p:txBody>
      </p:sp>
      <p:sp>
        <p:nvSpPr>
          <p:cNvPr id="26" name="Title 1">
            <a:extLst>
              <a:ext uri="{FF2B5EF4-FFF2-40B4-BE49-F238E27FC236}">
                <a16:creationId xmlns:a16="http://schemas.microsoft.com/office/drawing/2014/main" id="{A193DFA3-35C9-AA41-B78E-936223896A38}"/>
              </a:ext>
            </a:extLst>
          </p:cNvPr>
          <p:cNvSpPr>
            <a:spLocks noGrp="1"/>
          </p:cNvSpPr>
          <p:nvPr>
            <p:ph type="title"/>
          </p:nvPr>
        </p:nvSpPr>
        <p:spPr>
          <a:xfrm>
            <a:off x="680321" y="753228"/>
            <a:ext cx="9613861" cy="1080938"/>
          </a:xfrm>
        </p:spPr>
        <p:txBody>
          <a:bodyPr>
            <a:normAutofit/>
          </a:bodyPr>
          <a:lstStyle/>
          <a:p>
            <a:pPr eaLnBrk="1" hangingPunct="1"/>
            <a:r>
              <a:rPr lang="en-US" altLang="en-US" dirty="0">
                <a:ea typeface="ＭＳ Ｐゴシック" charset="-128"/>
              </a:rPr>
              <a:t>Pages</a:t>
            </a:r>
          </a:p>
        </p:txBody>
      </p:sp>
    </p:spTree>
    <p:extLst>
      <p:ext uri="{BB962C8B-B14F-4D97-AF65-F5344CB8AC3E}">
        <p14:creationId xmlns:p14="http://schemas.microsoft.com/office/powerpoint/2010/main" val="4091772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81921" name="Title 1"/>
          <p:cNvSpPr>
            <a:spLocks noGrp="1"/>
          </p:cNvSpPr>
          <p:nvPr>
            <p:ph type="title"/>
          </p:nvPr>
        </p:nvSpPr>
        <p:spPr>
          <a:xfrm>
            <a:off x="680321" y="753228"/>
            <a:ext cx="9613861" cy="1080938"/>
          </a:xfrm>
        </p:spPr>
        <p:txBody>
          <a:bodyPr>
            <a:normAutofit/>
          </a:bodyPr>
          <a:lstStyle/>
          <a:p>
            <a:pPr eaLnBrk="1" hangingPunct="1"/>
            <a:r>
              <a:rPr lang="en-US" altLang="en-US" dirty="0">
                <a:ea typeface="ＭＳ Ｐゴシック" charset="-128"/>
              </a:rPr>
              <a:t>Pages</a:t>
            </a:r>
          </a:p>
        </p:txBody>
      </p:sp>
      <p:graphicFrame>
        <p:nvGraphicFramePr>
          <p:cNvPr id="81923" name="Content Placeholder 2">
            <a:extLst>
              <a:ext uri="{FF2B5EF4-FFF2-40B4-BE49-F238E27FC236}">
                <a16:creationId xmlns:a16="http://schemas.microsoft.com/office/drawing/2014/main" id="{F79B92EB-9FC9-40F7-A233-6893C2175972}"/>
              </a:ext>
            </a:extLst>
          </p:cNvPr>
          <p:cNvGraphicFramePr>
            <a:graphicFrameLocks noGrp="1"/>
          </p:cNvGraphicFramePr>
          <p:nvPr>
            <p:ph idx="1"/>
            <p:extLst>
              <p:ext uri="{D42A27DB-BD31-4B8C-83A1-F6EECF244321}">
                <p14:modId xmlns:p14="http://schemas.microsoft.com/office/powerpoint/2010/main" val="996685695"/>
              </p:ext>
            </p:extLst>
          </p:nvPr>
        </p:nvGraphicFramePr>
        <p:xfrm>
          <a:off x="681037" y="2336800"/>
          <a:ext cx="10830641" cy="35988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0257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4" name="Rectangle 73">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78" name="Rectangle 77">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649" name="Title 1"/>
          <p:cNvSpPr>
            <a:spLocks noGrp="1"/>
          </p:cNvSpPr>
          <p:nvPr>
            <p:ph type="title"/>
          </p:nvPr>
        </p:nvSpPr>
        <p:spPr>
          <a:xfrm>
            <a:off x="680321" y="2063262"/>
            <a:ext cx="3739279" cy="2661052"/>
          </a:xfrm>
        </p:spPr>
        <p:txBody>
          <a:bodyPr>
            <a:normAutofit/>
          </a:bodyPr>
          <a:lstStyle/>
          <a:p>
            <a:pPr algn="ctr" eaLnBrk="1" hangingPunct="1"/>
            <a:r>
              <a:rPr lang="en-US" altLang="en-US" sz="4400" dirty="0">
                <a:ea typeface="ＭＳ Ｐゴシック" charset="-128"/>
              </a:rPr>
              <a:t>Overall Structure</a:t>
            </a:r>
          </a:p>
        </p:txBody>
      </p:sp>
      <p:graphicFrame>
        <p:nvGraphicFramePr>
          <p:cNvPr id="2" name="Diagram 1">
            <a:extLst>
              <a:ext uri="{FF2B5EF4-FFF2-40B4-BE49-F238E27FC236}">
                <a16:creationId xmlns:a16="http://schemas.microsoft.com/office/drawing/2014/main" id="{9FBE89BC-4564-F944-A108-69B47AF23BA7}"/>
              </a:ext>
            </a:extLst>
          </p:cNvPr>
          <p:cNvGraphicFramePr/>
          <p:nvPr>
            <p:extLst>
              <p:ext uri="{D42A27DB-BD31-4B8C-83A1-F6EECF244321}">
                <p14:modId xmlns:p14="http://schemas.microsoft.com/office/powerpoint/2010/main" val="1554488732"/>
              </p:ext>
            </p:extLst>
          </p:nvPr>
        </p:nvGraphicFramePr>
        <p:xfrm>
          <a:off x="5284788" y="639763"/>
          <a:ext cx="6261100" cy="55784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4185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3" name="Picture 72">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75" name="Picture 74">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7" name="Rectangle 76">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993" name="Title 1"/>
          <p:cNvSpPr>
            <a:spLocks noGrp="1"/>
          </p:cNvSpPr>
          <p:nvPr>
            <p:ph type="title"/>
          </p:nvPr>
        </p:nvSpPr>
        <p:spPr>
          <a:xfrm>
            <a:off x="680321" y="753228"/>
            <a:ext cx="4136123" cy="1080938"/>
          </a:xfrm>
        </p:spPr>
        <p:txBody>
          <a:bodyPr>
            <a:normAutofit/>
          </a:bodyPr>
          <a:lstStyle/>
          <a:p>
            <a:pPr eaLnBrk="1" hangingPunct="1"/>
            <a:r>
              <a:rPr lang="en-US" altLang="en-US" dirty="0">
                <a:solidFill>
                  <a:srgbClr val="FFFFFF"/>
                </a:solidFill>
                <a:ea typeface="ＭＳ Ｐゴシック" charset="-128"/>
              </a:rPr>
              <a:t>Extents</a:t>
            </a:r>
          </a:p>
        </p:txBody>
      </p:sp>
      <p:pic>
        <p:nvPicPr>
          <p:cNvPr id="81" name="Picture 80">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84994" name="Content Placeholder 2"/>
          <p:cNvSpPr>
            <a:spLocks noGrp="1"/>
          </p:cNvSpPr>
          <p:nvPr>
            <p:ph idx="1"/>
          </p:nvPr>
        </p:nvSpPr>
        <p:spPr>
          <a:xfrm>
            <a:off x="123093" y="1977794"/>
            <a:ext cx="4369776" cy="4607644"/>
          </a:xfrm>
        </p:spPr>
        <p:txBody>
          <a:bodyPr>
            <a:normAutofit/>
          </a:bodyPr>
          <a:lstStyle/>
          <a:p>
            <a:pPr eaLnBrk="1" hangingPunct="1"/>
            <a:r>
              <a:rPr lang="en-US" altLang="en-US" dirty="0">
                <a:solidFill>
                  <a:srgbClr val="FFFFFF"/>
                </a:solidFill>
                <a:ea typeface="ＭＳ Ｐゴシック" charset="-128"/>
              </a:rPr>
              <a:t>Groups of 8 contiguous pages</a:t>
            </a:r>
          </a:p>
          <a:p>
            <a:pPr lvl="1" eaLnBrk="1" hangingPunct="1"/>
            <a:r>
              <a:rPr lang="en-US" altLang="en-US" sz="2400" dirty="0">
                <a:solidFill>
                  <a:srgbClr val="FFFFFF"/>
                </a:solidFill>
                <a:ea typeface="ＭＳ Ｐゴシック" charset="-128"/>
              </a:rPr>
              <a:t>Easier page allocation for SQL Server</a:t>
            </a:r>
          </a:p>
          <a:p>
            <a:pPr eaLnBrk="1" hangingPunct="1"/>
            <a:r>
              <a:rPr lang="en-US" altLang="en-US" dirty="0">
                <a:solidFill>
                  <a:srgbClr val="FFFFFF"/>
                </a:solidFill>
                <a:ea typeface="ＭＳ Ｐゴシック" charset="-128"/>
              </a:rPr>
              <a:t>Mixed Extents</a:t>
            </a:r>
          </a:p>
          <a:p>
            <a:pPr lvl="1" eaLnBrk="1" hangingPunct="1"/>
            <a:r>
              <a:rPr lang="en-US" altLang="en-US" sz="2400" dirty="0">
                <a:solidFill>
                  <a:srgbClr val="FFFFFF"/>
                </a:solidFill>
                <a:ea typeface="ＭＳ Ｐゴシック" charset="-128"/>
              </a:rPr>
              <a:t>Single pages that are allocated to different objects</a:t>
            </a:r>
          </a:p>
          <a:p>
            <a:pPr eaLnBrk="1" hangingPunct="1"/>
            <a:r>
              <a:rPr lang="en-US" altLang="en-US" dirty="0">
                <a:solidFill>
                  <a:srgbClr val="FFFFFF"/>
                </a:solidFill>
                <a:ea typeface="ＭＳ Ｐゴシック" charset="-128"/>
              </a:rPr>
              <a:t>Dedicated Extents</a:t>
            </a:r>
          </a:p>
          <a:p>
            <a:pPr lvl="1" eaLnBrk="1" hangingPunct="1"/>
            <a:r>
              <a:rPr lang="en-US" altLang="en-US" sz="2400" dirty="0">
                <a:solidFill>
                  <a:srgbClr val="FFFFFF"/>
                </a:solidFill>
                <a:ea typeface="ＭＳ Ｐゴシック" charset="-128"/>
              </a:rPr>
              <a:t>8 pages that are allocated to the same object</a:t>
            </a:r>
          </a:p>
        </p:txBody>
      </p:sp>
      <p:sp useBgFill="1">
        <p:nvSpPr>
          <p:cNvPr id="83" name="Rectangle 82">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996"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593085" y="2316185"/>
            <a:ext cx="5629268" cy="22188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0582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3" name="Picture 12">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5" name="Picture 14">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17" name="Rectangle 16">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18">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65" name="Rectangle 20">
            <a:extLst>
              <a:ext uri="{FF2B5EF4-FFF2-40B4-BE49-F238E27FC236}">
                <a16:creationId xmlns:a16="http://schemas.microsoft.com/office/drawing/2014/main" id="{00573A24-AD84-4562-A993-7D04E1D18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22">
            <a:extLst>
              <a:ext uri="{FF2B5EF4-FFF2-40B4-BE49-F238E27FC236}">
                <a16:creationId xmlns:a16="http://schemas.microsoft.com/office/drawing/2014/main" id="{B3C087F8-F09C-4C07-B55F-6081689A24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5" name="Rectangle 24">
            <a:extLst>
              <a:ext uri="{FF2B5EF4-FFF2-40B4-BE49-F238E27FC236}">
                <a16:creationId xmlns:a16="http://schemas.microsoft.com/office/drawing/2014/main" id="{FC49D257-5737-4C0D-89EA-9C311AF2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9176" y="0"/>
            <a:ext cx="6092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E13D267A-94F5-488A-94C6-5D7156D9AF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688333"/>
            <a:ext cx="6400800" cy="185701"/>
          </a:xfrm>
          <a:prstGeom prst="rect">
            <a:avLst/>
          </a:prstGeom>
        </p:spPr>
      </p:pic>
      <p:sp>
        <p:nvSpPr>
          <p:cNvPr id="67" name="Rectangle 28">
            <a:extLst>
              <a:ext uri="{FF2B5EF4-FFF2-40B4-BE49-F238E27FC236}">
                <a16:creationId xmlns:a16="http://schemas.microsoft.com/office/drawing/2014/main" id="{46CE3EB2-91DF-4F5D-8874-744AAAE31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162908"/>
            <a:ext cx="6411743" cy="253218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960C845-02CF-4A58-B455-3C9E7FBDABA9}"/>
              </a:ext>
            </a:extLst>
          </p:cNvPr>
          <p:cNvSpPr>
            <a:spLocks noGrp="1"/>
          </p:cNvSpPr>
          <p:nvPr>
            <p:ph type="title"/>
          </p:nvPr>
        </p:nvSpPr>
        <p:spPr>
          <a:xfrm>
            <a:off x="680322" y="2403231"/>
            <a:ext cx="5192940" cy="2133600"/>
          </a:xfrm>
        </p:spPr>
        <p:txBody>
          <a:bodyPr vert="horz" lIns="91440" tIns="45720" rIns="91440" bIns="45720" rtlCol="0" anchor="ctr">
            <a:normAutofit/>
          </a:bodyPr>
          <a:lstStyle/>
          <a:p>
            <a:pPr algn="ctr"/>
            <a:r>
              <a:rPr lang="en-US" sz="5400" dirty="0"/>
              <a:t>FEEDBACK FORMS</a:t>
            </a:r>
          </a:p>
        </p:txBody>
      </p:sp>
      <p:sp>
        <p:nvSpPr>
          <p:cNvPr id="3" name="Content Placeholder 2">
            <a:extLst>
              <a:ext uri="{FF2B5EF4-FFF2-40B4-BE49-F238E27FC236}">
                <a16:creationId xmlns:a16="http://schemas.microsoft.com/office/drawing/2014/main" id="{D9F8D0F2-A6CC-4A1F-AB51-0E61CD152CCE}"/>
              </a:ext>
            </a:extLst>
          </p:cNvPr>
          <p:cNvSpPr>
            <a:spLocks noGrp="1"/>
          </p:cNvSpPr>
          <p:nvPr>
            <p:ph idx="1"/>
          </p:nvPr>
        </p:nvSpPr>
        <p:spPr>
          <a:xfrm>
            <a:off x="680323" y="4831173"/>
            <a:ext cx="5192940" cy="1117687"/>
          </a:xfrm>
        </p:spPr>
        <p:txBody>
          <a:bodyPr vert="horz" lIns="91440" tIns="45720" rIns="91440" bIns="45720" rtlCol="0">
            <a:normAutofit/>
          </a:bodyPr>
          <a:lstStyle/>
          <a:p>
            <a:pPr marL="0" indent="0" algn="r">
              <a:buNone/>
            </a:pPr>
            <a:r>
              <a:rPr lang="en-US" sz="2000"/>
              <a:t>PLEASE FILL OUT AND PASS TO YOUR ROOM HELPER BEFORE YOU LEAVE THE SESSION</a:t>
            </a:r>
          </a:p>
        </p:txBody>
      </p:sp>
      <p:pic>
        <p:nvPicPr>
          <p:cNvPr id="5" name="Picture 4" descr="A close up of a cat&#10;&#10;Description automatically generated">
            <a:extLst>
              <a:ext uri="{FF2B5EF4-FFF2-40B4-BE49-F238E27FC236}">
                <a16:creationId xmlns:a16="http://schemas.microsoft.com/office/drawing/2014/main" id="{9605610B-95A3-4F34-8709-E5A59D1BBC4E}"/>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6736079" y="1024255"/>
            <a:ext cx="4809490" cy="4809490"/>
          </a:xfrm>
          <a:prstGeom prst="rect">
            <a:avLst/>
          </a:prstGeom>
          <a:ln>
            <a:noFill/>
          </a:ln>
          <a:effectLst>
            <a:outerShdw blurRad="76200" dist="63500" dir="5040000" algn="tl" rotWithShape="0">
              <a:srgbClr val="000000">
                <a:alpha val="41000"/>
              </a:srgbClr>
            </a:outerShdw>
          </a:effectLst>
        </p:spPr>
      </p:pic>
      <p:sp>
        <p:nvSpPr>
          <p:cNvPr id="6" name="TextBox 5">
            <a:extLst>
              <a:ext uri="{FF2B5EF4-FFF2-40B4-BE49-F238E27FC236}">
                <a16:creationId xmlns:a16="http://schemas.microsoft.com/office/drawing/2014/main" id="{64F09FA9-5226-4DD8-BDFA-39479A1241E3}"/>
              </a:ext>
            </a:extLst>
          </p:cNvPr>
          <p:cNvSpPr txBox="1"/>
          <p:nvPr/>
        </p:nvSpPr>
        <p:spPr>
          <a:xfrm>
            <a:off x="8858615" y="5633690"/>
            <a:ext cx="2686954"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www.etaletaculture.fr/news/edito-du-09092015/">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227631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F93BE068-EB49-4EE8-B342-7FF888A468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C1B05C9B-60E1-40F3-BB02-7DAF0B1F01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p:cNvSpPr>
            <a:spLocks noGrp="1"/>
          </p:cNvSpPr>
          <p:nvPr>
            <p:ph idx="1"/>
          </p:nvPr>
        </p:nvSpPr>
        <p:spPr>
          <a:xfrm>
            <a:off x="643466" y="664477"/>
            <a:ext cx="11180123" cy="3557525"/>
          </a:xfrm>
        </p:spPr>
        <p:txBody>
          <a:bodyPr rtlCol="0" anchor="b">
            <a:normAutofit/>
          </a:bodyPr>
          <a:lstStyle/>
          <a:p>
            <a:pPr lvl="1">
              <a:defRPr/>
            </a:pPr>
            <a:r>
              <a:rPr lang="en-US" sz="4000" dirty="0"/>
              <a:t>DBCC IND</a:t>
            </a:r>
          </a:p>
          <a:p>
            <a:pPr lvl="1">
              <a:defRPr/>
            </a:pPr>
            <a:r>
              <a:rPr lang="en-US" sz="4000" dirty="0"/>
              <a:t>DBCC PAGE</a:t>
            </a:r>
          </a:p>
          <a:p>
            <a:pPr lvl="1">
              <a:defRPr/>
            </a:pPr>
            <a:r>
              <a:rPr lang="en-US" sz="4000" dirty="0" err="1"/>
              <a:t>Sys.fn_PhysLocFormatter</a:t>
            </a:r>
            <a:endParaRPr lang="en-US" sz="4000" dirty="0"/>
          </a:p>
          <a:p>
            <a:pPr lvl="1">
              <a:defRPr/>
            </a:pPr>
            <a:r>
              <a:rPr lang="en-US" sz="4000" dirty="0" err="1"/>
              <a:t>Sys.dm_db_database_page_allocations</a:t>
            </a:r>
            <a:endParaRPr lang="en-US" sz="4000" dirty="0"/>
          </a:p>
          <a:p>
            <a:pPr lvl="1">
              <a:defRPr/>
            </a:pPr>
            <a:endParaRPr lang="en-US" dirty="0">
              <a:ea typeface="+mn-ea"/>
            </a:endParaRPr>
          </a:p>
        </p:txBody>
      </p:sp>
      <p:sp>
        <p:nvSpPr>
          <p:cNvPr id="74" name="Rectangle 73">
            <a:extLst>
              <a:ext uri="{FF2B5EF4-FFF2-40B4-BE49-F238E27FC236}">
                <a16:creationId xmlns:a16="http://schemas.microsoft.com/office/drawing/2014/main" id="{80C94170-18D0-486D-BF90-C5D8F24654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92F0C59B-04F6-4625-98E1-3A5809FD1D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161" name="Title 1"/>
          <p:cNvSpPr>
            <a:spLocks noGrp="1"/>
          </p:cNvSpPr>
          <p:nvPr>
            <p:ph type="title"/>
          </p:nvPr>
        </p:nvSpPr>
        <p:spPr>
          <a:xfrm>
            <a:off x="680321" y="4714194"/>
            <a:ext cx="8129353" cy="1311176"/>
          </a:xfrm>
        </p:spPr>
        <p:txBody>
          <a:bodyPr anchor="ctr">
            <a:normAutofit/>
          </a:bodyPr>
          <a:lstStyle/>
          <a:p>
            <a:pPr algn="r" eaLnBrk="1" hangingPunct="1"/>
            <a:r>
              <a:rPr lang="en-US" altLang="en-US" sz="4800" dirty="0">
                <a:solidFill>
                  <a:srgbClr val="FFFFFF"/>
                </a:solidFill>
                <a:ea typeface="ＭＳ Ｐゴシック" charset="-128"/>
              </a:rPr>
              <a:t>Tools</a:t>
            </a:r>
          </a:p>
        </p:txBody>
      </p:sp>
      <p:sp>
        <p:nvSpPr>
          <p:cNvPr id="78" name="Rectangle 77">
            <a:extLst>
              <a:ext uri="{FF2B5EF4-FFF2-40B4-BE49-F238E27FC236}">
                <a16:creationId xmlns:a16="http://schemas.microsoft.com/office/drawing/2014/main" id="{E94F92A3-106C-4644-B506-76132863E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191468"/>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39D9C4DB-091C-47D0-BDA8-3375FF998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64584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F93BE068-EB49-4EE8-B342-7FF888A468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C1B05C9B-60E1-40F3-BB02-7DAF0B1F01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p:cNvSpPr>
            <a:spLocks noGrp="1"/>
          </p:cNvSpPr>
          <p:nvPr>
            <p:ph idx="1"/>
          </p:nvPr>
        </p:nvSpPr>
        <p:spPr>
          <a:xfrm>
            <a:off x="643466" y="664477"/>
            <a:ext cx="11180123" cy="3557525"/>
          </a:xfrm>
        </p:spPr>
        <p:txBody>
          <a:bodyPr rtlCol="0" anchor="b">
            <a:normAutofit/>
          </a:bodyPr>
          <a:lstStyle/>
          <a:p>
            <a:pPr lvl="1">
              <a:defRPr/>
            </a:pPr>
            <a:r>
              <a:rPr lang="en-US" sz="4000" dirty="0"/>
              <a:t>DBCC IND</a:t>
            </a:r>
          </a:p>
          <a:p>
            <a:pPr lvl="1">
              <a:defRPr/>
            </a:pPr>
            <a:r>
              <a:rPr lang="en-US" sz="4000" dirty="0"/>
              <a:t>DBCC PAGE</a:t>
            </a:r>
          </a:p>
          <a:p>
            <a:pPr lvl="1">
              <a:defRPr/>
            </a:pPr>
            <a:r>
              <a:rPr lang="en-US" sz="4000" dirty="0" err="1"/>
              <a:t>Sys.fn_PhysLocFormatter</a:t>
            </a:r>
            <a:endParaRPr lang="en-US" sz="4000" dirty="0"/>
          </a:p>
          <a:p>
            <a:pPr lvl="1">
              <a:defRPr/>
            </a:pPr>
            <a:r>
              <a:rPr lang="en-US" sz="4000" dirty="0" err="1"/>
              <a:t>Sys.dm_db_database_page_allocations</a:t>
            </a:r>
            <a:endParaRPr lang="en-US" sz="4000" dirty="0"/>
          </a:p>
          <a:p>
            <a:pPr lvl="1">
              <a:defRPr/>
            </a:pPr>
            <a:endParaRPr lang="en-US" dirty="0">
              <a:ea typeface="+mn-ea"/>
            </a:endParaRPr>
          </a:p>
        </p:txBody>
      </p:sp>
      <p:sp>
        <p:nvSpPr>
          <p:cNvPr id="74" name="Rectangle 73">
            <a:extLst>
              <a:ext uri="{FF2B5EF4-FFF2-40B4-BE49-F238E27FC236}">
                <a16:creationId xmlns:a16="http://schemas.microsoft.com/office/drawing/2014/main" id="{80C94170-18D0-486D-BF90-C5D8F24654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92F0C59B-04F6-4625-98E1-3A5809FD1D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161" name="Title 1"/>
          <p:cNvSpPr>
            <a:spLocks noGrp="1"/>
          </p:cNvSpPr>
          <p:nvPr>
            <p:ph type="title"/>
          </p:nvPr>
        </p:nvSpPr>
        <p:spPr>
          <a:xfrm>
            <a:off x="680321" y="4714194"/>
            <a:ext cx="8129353" cy="1311176"/>
          </a:xfrm>
        </p:spPr>
        <p:txBody>
          <a:bodyPr anchor="ctr">
            <a:normAutofit/>
          </a:bodyPr>
          <a:lstStyle/>
          <a:p>
            <a:pPr algn="r" eaLnBrk="1" hangingPunct="1"/>
            <a:r>
              <a:rPr lang="en-US" altLang="en-US" sz="4800" dirty="0">
                <a:solidFill>
                  <a:srgbClr val="FFFFFF"/>
                </a:solidFill>
                <a:ea typeface="ＭＳ Ｐゴシック" charset="-128"/>
              </a:rPr>
              <a:t>Tools</a:t>
            </a:r>
          </a:p>
        </p:txBody>
      </p:sp>
      <p:sp>
        <p:nvSpPr>
          <p:cNvPr id="78" name="Rectangle 77">
            <a:extLst>
              <a:ext uri="{FF2B5EF4-FFF2-40B4-BE49-F238E27FC236}">
                <a16:creationId xmlns:a16="http://schemas.microsoft.com/office/drawing/2014/main" id="{E94F92A3-106C-4644-B506-76132863E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191468"/>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39D9C4DB-091C-47D0-BDA8-3375FF998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a:extLst>
              <a:ext uri="{FF2B5EF4-FFF2-40B4-BE49-F238E27FC236}">
                <a16:creationId xmlns:a16="http://schemas.microsoft.com/office/drawing/2014/main" id="{1225D594-6238-FB48-8B21-83E1C5CEA73B}"/>
              </a:ext>
            </a:extLst>
          </p:cNvPr>
          <p:cNvSpPr txBox="1"/>
          <p:nvPr/>
        </p:nvSpPr>
        <p:spPr>
          <a:xfrm>
            <a:off x="9281542" y="4493560"/>
            <a:ext cx="2758626" cy="1815882"/>
          </a:xfrm>
          <a:prstGeom prst="rect">
            <a:avLst/>
          </a:prstGeom>
          <a:noFill/>
        </p:spPr>
        <p:txBody>
          <a:bodyPr wrap="square" rtlCol="0">
            <a:spAutoFit/>
          </a:bodyPr>
          <a:lstStyle/>
          <a:p>
            <a:pPr>
              <a:buFont typeface="Arial"/>
              <a:buChar char="•"/>
              <a:defRPr/>
            </a:pPr>
            <a:r>
              <a:rPr lang="en-US" sz="2800" dirty="0">
                <a:solidFill>
                  <a:srgbClr val="FF0000"/>
                </a:solidFill>
              </a:rPr>
              <a:t>Undocumented</a:t>
            </a:r>
          </a:p>
          <a:p>
            <a:pPr lvl="1">
              <a:buFont typeface="Arial"/>
              <a:buChar char="–"/>
              <a:defRPr/>
            </a:pPr>
            <a:r>
              <a:rPr lang="en-US" sz="2800" dirty="0">
                <a:solidFill>
                  <a:srgbClr val="FF0000"/>
                </a:solidFill>
              </a:rPr>
              <a:t>Sort of</a:t>
            </a:r>
          </a:p>
          <a:p>
            <a:pPr>
              <a:buFont typeface="Arial"/>
              <a:buChar char="•"/>
              <a:defRPr/>
            </a:pPr>
            <a:r>
              <a:rPr lang="en-US" sz="2800" dirty="0">
                <a:solidFill>
                  <a:srgbClr val="FF0000"/>
                </a:solidFill>
              </a:rPr>
              <a:t>Unsupported</a:t>
            </a:r>
          </a:p>
          <a:p>
            <a:pPr lvl="1">
              <a:buFont typeface="Arial"/>
              <a:buChar char="–"/>
              <a:defRPr/>
            </a:pPr>
            <a:r>
              <a:rPr lang="en-US" sz="2800" dirty="0">
                <a:solidFill>
                  <a:srgbClr val="FF0000"/>
                </a:solidFill>
              </a:rPr>
              <a:t>Sort of </a:t>
            </a:r>
          </a:p>
        </p:txBody>
      </p:sp>
      <p:sp>
        <p:nvSpPr>
          <p:cNvPr id="11" name="Rectangular Callout 10">
            <a:extLst>
              <a:ext uri="{FF2B5EF4-FFF2-40B4-BE49-F238E27FC236}">
                <a16:creationId xmlns:a16="http://schemas.microsoft.com/office/drawing/2014/main" id="{1E8E9DF2-CC1B-FA4B-95D5-7F9B3E3B6D94}"/>
              </a:ext>
            </a:extLst>
          </p:cNvPr>
          <p:cNvSpPr>
            <a:spLocks noChangeArrowheads="1"/>
          </p:cNvSpPr>
          <p:nvPr/>
        </p:nvSpPr>
        <p:spPr bwMode="auto">
          <a:xfrm>
            <a:off x="866028" y="4714194"/>
            <a:ext cx="6035703" cy="1304840"/>
          </a:xfrm>
          <a:prstGeom prst="wedgeRectCallout">
            <a:avLst>
              <a:gd name="adj1" fmla="val -49960"/>
              <a:gd name="adj2" fmla="val -22956"/>
            </a:avLst>
          </a:prstGeom>
          <a:noFill/>
          <a:ln w="28575">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r>
              <a:rPr lang="en-US" sz="2400" dirty="0"/>
              <a:t>Not Supported by </a:t>
            </a:r>
            <a:r>
              <a:rPr lang="en-US" sz="2400" u="sng" dirty="0"/>
              <a:t>Microsoft</a:t>
            </a:r>
            <a:r>
              <a:rPr lang="en-US" sz="2400" dirty="0"/>
              <a:t>.  There are a TON of folks online willing to help with issues and/or questions.</a:t>
            </a:r>
          </a:p>
        </p:txBody>
      </p:sp>
    </p:spTree>
    <p:extLst>
      <p:ext uri="{BB962C8B-B14F-4D97-AF65-F5344CB8AC3E}">
        <p14:creationId xmlns:p14="http://schemas.microsoft.com/office/powerpoint/2010/main" val="414512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000" fill="hold"/>
                                        <p:tgtEl>
                                          <p:spTgt spid="10"/>
                                        </p:tgtEl>
                                        <p:attrNameLst>
                                          <p:attrName>ppt_x</p:attrName>
                                        </p:attrNameLst>
                                      </p:cBhvr>
                                      <p:tavLst>
                                        <p:tav tm="0">
                                          <p:val>
                                            <p:strVal val="1+#ppt_w/2"/>
                                          </p:val>
                                        </p:tav>
                                        <p:tav tm="100000">
                                          <p:val>
                                            <p:strVal val="#ppt_x"/>
                                          </p:val>
                                        </p:tav>
                                      </p:tavLst>
                                    </p:anim>
                                    <p:anim calcmode="lin" valueType="num">
                                      <p:cBhvr additive="base">
                                        <p:cTn id="8" dur="2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1"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2000" fill="hold"/>
                                        <p:tgtEl>
                                          <p:spTgt spid="11"/>
                                        </p:tgtEl>
                                        <p:attrNameLst>
                                          <p:attrName>ppt_x</p:attrName>
                                        </p:attrNameLst>
                                      </p:cBhvr>
                                      <p:tavLst>
                                        <p:tav tm="0">
                                          <p:val>
                                            <p:strVal val="0-#ppt_w/2"/>
                                          </p:val>
                                        </p:tav>
                                        <p:tav tm="100000">
                                          <p:val>
                                            <p:strVal val="#ppt_x"/>
                                          </p:val>
                                        </p:tav>
                                      </p:tavLst>
                                    </p:anim>
                                    <p:anim calcmode="lin" valueType="num">
                                      <p:cBhvr additive="base">
                                        <p:cTn id="14" dur="2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p:txBody>
          <a:bodyPr/>
          <a:lstStyle/>
          <a:p>
            <a:pPr eaLnBrk="1" hangingPunct="1"/>
            <a:r>
              <a:rPr lang="en-US" altLang="en-US" dirty="0">
                <a:ea typeface="ＭＳ Ｐゴシック" charset="-128"/>
              </a:rPr>
              <a:t>DBCC IND</a:t>
            </a:r>
          </a:p>
        </p:txBody>
      </p:sp>
      <p:sp>
        <p:nvSpPr>
          <p:cNvPr id="96258" name="Content Placeholder 2"/>
          <p:cNvSpPr>
            <a:spLocks noGrp="1"/>
          </p:cNvSpPr>
          <p:nvPr>
            <p:ph idx="1"/>
          </p:nvPr>
        </p:nvSpPr>
        <p:spPr>
          <a:xfrm>
            <a:off x="759069" y="2048607"/>
            <a:ext cx="8229600" cy="4953000"/>
          </a:xfrm>
        </p:spPr>
        <p:txBody>
          <a:bodyPr>
            <a:normAutofit/>
          </a:bodyPr>
          <a:lstStyle/>
          <a:p>
            <a:pPr marL="0" indent="0">
              <a:buNone/>
            </a:pPr>
            <a:r>
              <a:rPr lang="en-US" altLang="en-US" sz="2800" dirty="0">
                <a:ea typeface="ＭＳ Ｐゴシック" charset="-128"/>
              </a:rPr>
              <a:t>DBCC IND(</a:t>
            </a:r>
          </a:p>
          <a:p>
            <a:pPr marL="0" indent="0">
              <a:buNone/>
            </a:pPr>
            <a:r>
              <a:rPr lang="en-US" altLang="en-US" sz="2800" dirty="0">
                <a:ea typeface="ＭＳ Ｐゴシック" charset="-128"/>
              </a:rPr>
              <a:t>	&lt;</a:t>
            </a:r>
            <a:r>
              <a:rPr lang="en-US" altLang="en-US" sz="2800" dirty="0" err="1">
                <a:ea typeface="ＭＳ Ｐゴシック" charset="-128"/>
              </a:rPr>
              <a:t>DatabaseName</a:t>
            </a:r>
            <a:r>
              <a:rPr lang="en-US" altLang="en-US" sz="2800" dirty="0">
                <a:ea typeface="ＭＳ Ｐゴシック" charset="-128"/>
              </a:rPr>
              <a:t>&gt;</a:t>
            </a:r>
          </a:p>
          <a:p>
            <a:pPr marL="0" indent="0">
              <a:buNone/>
            </a:pPr>
            <a:r>
              <a:rPr lang="en-US" altLang="en-US" sz="2800" dirty="0">
                <a:ea typeface="ＭＳ Ｐゴシック" charset="-128"/>
              </a:rPr>
              <a:t>	,&lt;</a:t>
            </a:r>
            <a:r>
              <a:rPr lang="ja-JP" altLang="en-US" sz="2800" dirty="0">
                <a:ea typeface="ＭＳ Ｐゴシック" charset="-128"/>
              </a:rPr>
              <a:t>‘</a:t>
            </a:r>
            <a:r>
              <a:rPr lang="en-US" altLang="ja-JP" sz="2800" dirty="0" err="1">
                <a:ea typeface="ＭＳ Ｐゴシック" charset="-128"/>
              </a:rPr>
              <a:t>tablename</a:t>
            </a:r>
            <a:r>
              <a:rPr lang="ja-JP" altLang="en-US" sz="2800" dirty="0">
                <a:ea typeface="ＭＳ Ｐゴシック" charset="-128"/>
              </a:rPr>
              <a:t>’</a:t>
            </a:r>
            <a:r>
              <a:rPr lang="en-US" altLang="ja-JP" sz="2800" dirty="0">
                <a:ea typeface="ＭＳ Ｐゴシック" charset="-128"/>
              </a:rPr>
              <a:t>&gt;</a:t>
            </a:r>
          </a:p>
          <a:p>
            <a:pPr marL="0" indent="0">
              <a:buNone/>
            </a:pPr>
            <a:r>
              <a:rPr lang="en-US" altLang="en-US" sz="2800" dirty="0">
                <a:ea typeface="ＭＳ Ｐゴシック" charset="-128"/>
              </a:rPr>
              <a:t>	, &lt;</a:t>
            </a:r>
            <a:r>
              <a:rPr lang="en-US" altLang="en-US" sz="2800" dirty="0" err="1">
                <a:ea typeface="ＭＳ Ｐゴシック" charset="-128"/>
              </a:rPr>
              <a:t>Index_ID</a:t>
            </a:r>
            <a:r>
              <a:rPr lang="en-US" altLang="en-US" sz="2800" dirty="0">
                <a:ea typeface="ＭＳ Ｐゴシック" charset="-128"/>
              </a:rPr>
              <a:t>&gt;</a:t>
            </a:r>
          </a:p>
          <a:p>
            <a:pPr marL="0" indent="0">
              <a:buNone/>
            </a:pPr>
            <a:r>
              <a:rPr lang="en-US" altLang="en-US" sz="2800" dirty="0">
                <a:ea typeface="ＭＳ Ｐゴシック" charset="-128"/>
              </a:rPr>
              <a:t>);</a:t>
            </a:r>
          </a:p>
          <a:p>
            <a:pPr marL="0" indent="0">
              <a:buNone/>
            </a:pPr>
            <a:endParaRPr lang="en-US" altLang="en-US" sz="2800" dirty="0">
              <a:ea typeface="ＭＳ Ｐゴシック" charset="-128"/>
            </a:endParaRPr>
          </a:p>
          <a:p>
            <a:pPr marL="0" indent="0">
              <a:buNone/>
            </a:pPr>
            <a:r>
              <a:rPr lang="en-US" altLang="en-US" sz="2800" dirty="0">
                <a:ea typeface="ＭＳ Ｐゴシック" charset="-128"/>
              </a:rPr>
              <a:t>For example: </a:t>
            </a:r>
          </a:p>
          <a:p>
            <a:pPr marL="0" indent="0">
              <a:buNone/>
            </a:pPr>
            <a:r>
              <a:rPr lang="en-US" altLang="en-US" sz="2800" dirty="0">
                <a:ea typeface="ＭＳ Ｐゴシック" charset="-128"/>
              </a:rPr>
              <a:t>DBCC IND(</a:t>
            </a:r>
            <a:r>
              <a:rPr lang="en-US" altLang="en-US" sz="2800" dirty="0" err="1">
                <a:ea typeface="ＭＳ Ｐゴシック" charset="-128"/>
              </a:rPr>
              <a:t>AdventureWorks</a:t>
            </a:r>
            <a:r>
              <a:rPr lang="en-US" altLang="en-US" sz="2800" dirty="0">
                <a:ea typeface="ＭＳ Ｐゴシック" charset="-128"/>
              </a:rPr>
              <a:t>,</a:t>
            </a:r>
            <a:r>
              <a:rPr lang="ja-JP" altLang="en-US" sz="2800" dirty="0">
                <a:ea typeface="ＭＳ Ｐゴシック" charset="-128"/>
              </a:rPr>
              <a:t>’</a:t>
            </a:r>
            <a:r>
              <a:rPr lang="en-US" altLang="ja-JP" sz="2800" dirty="0" err="1">
                <a:ea typeface="ＭＳ Ｐゴシック" charset="-128"/>
              </a:rPr>
              <a:t>Person.Person</a:t>
            </a:r>
            <a:r>
              <a:rPr lang="ja-JP" altLang="en-US" sz="2800" dirty="0">
                <a:ea typeface="ＭＳ Ｐゴシック" charset="-128"/>
              </a:rPr>
              <a:t>’</a:t>
            </a:r>
            <a:r>
              <a:rPr lang="en-US" altLang="ja-JP" sz="2800" dirty="0">
                <a:ea typeface="ＭＳ Ｐゴシック" charset="-128"/>
              </a:rPr>
              <a:t>,1)</a:t>
            </a:r>
            <a:endParaRPr lang="en-US" altLang="en-US" sz="2800" dirty="0">
              <a:ea typeface="ＭＳ Ｐゴシック" charset="-128"/>
            </a:endParaRPr>
          </a:p>
        </p:txBody>
      </p:sp>
    </p:spTree>
    <p:extLst>
      <p:ext uri="{BB962C8B-B14F-4D97-AF65-F5344CB8AC3E}">
        <p14:creationId xmlns:p14="http://schemas.microsoft.com/office/powerpoint/2010/main" val="1471573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p:txBody>
          <a:bodyPr/>
          <a:lstStyle/>
          <a:p>
            <a:pPr eaLnBrk="1" hangingPunct="1"/>
            <a:r>
              <a:rPr lang="en-US" altLang="en-US">
                <a:ea typeface="ＭＳ Ｐゴシック" charset="-128"/>
              </a:rPr>
              <a:t>DBCC PAGE</a:t>
            </a:r>
          </a:p>
        </p:txBody>
      </p:sp>
      <p:sp>
        <p:nvSpPr>
          <p:cNvPr id="96258" name="Content Placeholder 2"/>
          <p:cNvSpPr>
            <a:spLocks noGrp="1"/>
          </p:cNvSpPr>
          <p:nvPr>
            <p:ph idx="1"/>
          </p:nvPr>
        </p:nvSpPr>
        <p:spPr>
          <a:xfrm>
            <a:off x="759069" y="2048607"/>
            <a:ext cx="8229600" cy="4953000"/>
          </a:xfrm>
        </p:spPr>
        <p:txBody>
          <a:bodyPr>
            <a:normAutofit/>
          </a:bodyPr>
          <a:lstStyle/>
          <a:p>
            <a:pPr marL="0" indent="0">
              <a:buNone/>
            </a:pPr>
            <a:r>
              <a:rPr lang="en-US" altLang="en-US" sz="2800" dirty="0">
                <a:ea typeface="ＭＳ Ｐゴシック" charset="-128"/>
              </a:rPr>
              <a:t>DBCC PAGE(</a:t>
            </a:r>
          </a:p>
          <a:p>
            <a:pPr marL="0" indent="0">
              <a:buNone/>
            </a:pPr>
            <a:r>
              <a:rPr lang="en-US" altLang="en-US" sz="2800" dirty="0">
                <a:ea typeface="ＭＳ Ｐゴシック" charset="-128"/>
              </a:rPr>
              <a:t>	&lt;</a:t>
            </a:r>
            <a:r>
              <a:rPr lang="en-US" altLang="en-US" sz="2800" dirty="0" err="1">
                <a:ea typeface="ＭＳ Ｐゴシック" charset="-128"/>
              </a:rPr>
              <a:t>database_name</a:t>
            </a:r>
            <a:r>
              <a:rPr lang="en-US" altLang="en-US" sz="2800" dirty="0">
                <a:ea typeface="ＭＳ Ｐゴシック" charset="-128"/>
              </a:rPr>
              <a:t>&gt;</a:t>
            </a:r>
          </a:p>
          <a:p>
            <a:pPr marL="0" indent="0">
              <a:buNone/>
            </a:pPr>
            <a:r>
              <a:rPr lang="en-US" altLang="en-US" sz="2800" dirty="0">
                <a:ea typeface="ＭＳ Ｐゴシック" charset="-128"/>
              </a:rPr>
              <a:t>	, &lt;</a:t>
            </a:r>
            <a:r>
              <a:rPr lang="en-US" altLang="en-US" sz="2800" dirty="0" err="1">
                <a:ea typeface="ＭＳ Ｐゴシック" charset="-128"/>
              </a:rPr>
              <a:t>fileid</a:t>
            </a:r>
            <a:r>
              <a:rPr lang="en-US" altLang="en-US" sz="2800" dirty="0">
                <a:ea typeface="ＭＳ Ｐゴシック" charset="-128"/>
              </a:rPr>
              <a:t>&gt;</a:t>
            </a:r>
          </a:p>
          <a:p>
            <a:pPr marL="0" indent="0">
              <a:buNone/>
            </a:pPr>
            <a:r>
              <a:rPr lang="en-US" altLang="en-US" sz="2800" dirty="0">
                <a:ea typeface="ＭＳ Ｐゴシック" charset="-128"/>
              </a:rPr>
              <a:t>	, &lt;</a:t>
            </a:r>
            <a:r>
              <a:rPr lang="en-US" altLang="en-US" sz="2800" dirty="0" err="1">
                <a:ea typeface="ＭＳ Ｐゴシック" charset="-128"/>
              </a:rPr>
              <a:t>pagenumber</a:t>
            </a:r>
            <a:r>
              <a:rPr lang="en-US" altLang="en-US" sz="2800" dirty="0">
                <a:ea typeface="ＭＳ Ｐゴシック" charset="-128"/>
              </a:rPr>
              <a:t>&gt;</a:t>
            </a:r>
          </a:p>
          <a:p>
            <a:pPr marL="0" indent="0">
              <a:buNone/>
            </a:pPr>
            <a:r>
              <a:rPr lang="en-US" altLang="en-US" sz="2800" dirty="0">
                <a:ea typeface="ＭＳ Ｐゴシック" charset="-128"/>
              </a:rPr>
              <a:t>	, &lt;</a:t>
            </a:r>
            <a:r>
              <a:rPr lang="en-US" altLang="en-US" sz="2800" dirty="0" err="1">
                <a:ea typeface="ＭＳ Ｐゴシック" charset="-128"/>
              </a:rPr>
              <a:t>detail_level</a:t>
            </a:r>
            <a:r>
              <a:rPr lang="en-US" altLang="en-US" sz="2800" dirty="0">
                <a:ea typeface="ＭＳ Ｐゴシック" charset="-128"/>
              </a:rPr>
              <a:t>&gt;</a:t>
            </a:r>
          </a:p>
          <a:p>
            <a:pPr marL="0" indent="0">
              <a:buNone/>
            </a:pPr>
            <a:r>
              <a:rPr lang="en-US" altLang="en-US" sz="2800" dirty="0">
                <a:ea typeface="ＭＳ Ｐゴシック" charset="-128"/>
              </a:rPr>
              <a:t>);</a:t>
            </a:r>
          </a:p>
          <a:p>
            <a:pPr marL="0" indent="0">
              <a:buNone/>
            </a:pPr>
            <a:endParaRPr lang="en-US" altLang="en-US" sz="2800" dirty="0">
              <a:ea typeface="ＭＳ Ｐゴシック" charset="-128"/>
            </a:endParaRPr>
          </a:p>
          <a:p>
            <a:pPr marL="0" indent="0">
              <a:buNone/>
            </a:pPr>
            <a:r>
              <a:rPr lang="en-US" altLang="en-US" sz="2800" dirty="0">
                <a:ea typeface="ＭＳ Ｐゴシック" charset="-128"/>
              </a:rPr>
              <a:t>For example:</a:t>
            </a:r>
          </a:p>
          <a:p>
            <a:pPr marL="0" indent="0" algn="ctr">
              <a:buNone/>
            </a:pPr>
            <a:r>
              <a:rPr lang="en-US" altLang="en-US" sz="2800" dirty="0">
                <a:ea typeface="ＭＳ Ｐゴシック" charset="-128"/>
              </a:rPr>
              <a:t>DBCC PAGE(</a:t>
            </a:r>
            <a:r>
              <a:rPr lang="en-US" altLang="en-US" sz="2800" dirty="0" err="1">
                <a:ea typeface="ＭＳ Ｐゴシック" charset="-128"/>
              </a:rPr>
              <a:t>AdventureWorks</a:t>
            </a:r>
            <a:r>
              <a:rPr lang="en-US" altLang="en-US" sz="2800" dirty="0">
                <a:ea typeface="ＭＳ Ｐゴシック" charset="-128"/>
              </a:rPr>
              <a:t>, 1, 696, 3)</a:t>
            </a:r>
          </a:p>
        </p:txBody>
      </p:sp>
      <p:sp>
        <p:nvSpPr>
          <p:cNvPr id="4" name="Rectangular Callout 4">
            <a:extLst>
              <a:ext uri="{FF2B5EF4-FFF2-40B4-BE49-F238E27FC236}">
                <a16:creationId xmlns:a16="http://schemas.microsoft.com/office/drawing/2014/main" id="{7A6FB8CA-25FF-44A8-9FF3-D2D6853D52AA}"/>
              </a:ext>
            </a:extLst>
          </p:cNvPr>
          <p:cNvSpPr>
            <a:spLocks noChangeArrowheads="1"/>
          </p:cNvSpPr>
          <p:nvPr/>
        </p:nvSpPr>
        <p:spPr bwMode="auto">
          <a:xfrm>
            <a:off x="6248400" y="2362200"/>
            <a:ext cx="3554044" cy="2324100"/>
          </a:xfrm>
          <a:prstGeom prst="wedgeRectCallout">
            <a:avLst>
              <a:gd name="adj1" fmla="val -89619"/>
              <a:gd name="adj2" fmla="val 24605"/>
            </a:avLst>
          </a:prstGeom>
          <a:solidFill>
            <a:schemeClr val="bg1"/>
          </a:solidFill>
          <a:ln w="254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defRPr/>
            </a:pPr>
            <a:r>
              <a:rPr lang="en-US" sz="2400" dirty="0"/>
              <a:t>0 = Header</a:t>
            </a:r>
          </a:p>
          <a:p>
            <a:pPr>
              <a:defRPr/>
            </a:pPr>
            <a:r>
              <a:rPr lang="en-US" sz="2400" dirty="0"/>
              <a:t>1 = Header/hex dump for rows</a:t>
            </a:r>
          </a:p>
          <a:p>
            <a:pPr>
              <a:defRPr/>
            </a:pPr>
            <a:r>
              <a:rPr lang="en-US" sz="2400" dirty="0"/>
              <a:t>2 = Header/page dump</a:t>
            </a:r>
          </a:p>
          <a:p>
            <a:pPr>
              <a:defRPr/>
            </a:pPr>
            <a:r>
              <a:rPr lang="en-US" sz="2400" dirty="0"/>
              <a:t>3 = Header/detail row info</a:t>
            </a:r>
          </a:p>
        </p:txBody>
      </p:sp>
    </p:spTree>
    <p:extLst>
      <p:ext uri="{BB962C8B-B14F-4D97-AF65-F5344CB8AC3E}">
        <p14:creationId xmlns:p14="http://schemas.microsoft.com/office/powerpoint/2010/main" val="1877611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p:txBody>
          <a:bodyPr/>
          <a:lstStyle/>
          <a:p>
            <a:pPr eaLnBrk="1" hangingPunct="1"/>
            <a:r>
              <a:rPr lang="en-US" altLang="en-US">
                <a:ea typeface="ＭＳ Ｐゴシック" charset="-128"/>
              </a:rPr>
              <a:t>DBCC PAGE</a:t>
            </a:r>
          </a:p>
        </p:txBody>
      </p:sp>
      <p:sp>
        <p:nvSpPr>
          <p:cNvPr id="96258" name="Content Placeholder 2"/>
          <p:cNvSpPr>
            <a:spLocks noGrp="1"/>
          </p:cNvSpPr>
          <p:nvPr>
            <p:ph idx="1"/>
          </p:nvPr>
        </p:nvSpPr>
        <p:spPr>
          <a:xfrm>
            <a:off x="759069" y="2048607"/>
            <a:ext cx="8229600" cy="4953000"/>
          </a:xfrm>
        </p:spPr>
        <p:txBody>
          <a:bodyPr>
            <a:normAutofit/>
          </a:bodyPr>
          <a:lstStyle/>
          <a:p>
            <a:pPr marL="0" indent="0">
              <a:buNone/>
            </a:pPr>
            <a:r>
              <a:rPr lang="en-US" altLang="en-US" sz="2800" dirty="0">
                <a:ea typeface="ＭＳ Ｐゴシック" charset="-128"/>
              </a:rPr>
              <a:t>DBCC PAGE(</a:t>
            </a:r>
          </a:p>
          <a:p>
            <a:pPr marL="0" indent="0">
              <a:buNone/>
            </a:pPr>
            <a:r>
              <a:rPr lang="en-US" altLang="en-US" sz="2800" dirty="0">
                <a:ea typeface="ＭＳ Ｐゴシック" charset="-128"/>
              </a:rPr>
              <a:t>	&lt;</a:t>
            </a:r>
            <a:r>
              <a:rPr lang="en-US" altLang="en-US" sz="2800" dirty="0" err="1">
                <a:ea typeface="ＭＳ Ｐゴシック" charset="-128"/>
              </a:rPr>
              <a:t>database_name</a:t>
            </a:r>
            <a:r>
              <a:rPr lang="en-US" altLang="en-US" sz="2800" dirty="0">
                <a:ea typeface="ＭＳ Ｐゴシック" charset="-128"/>
              </a:rPr>
              <a:t>&gt;</a:t>
            </a:r>
          </a:p>
          <a:p>
            <a:pPr marL="0" indent="0">
              <a:buNone/>
            </a:pPr>
            <a:r>
              <a:rPr lang="en-US" altLang="en-US" sz="2800" dirty="0">
                <a:ea typeface="ＭＳ Ｐゴシック" charset="-128"/>
              </a:rPr>
              <a:t>	, &lt;</a:t>
            </a:r>
            <a:r>
              <a:rPr lang="en-US" altLang="en-US" sz="2800" dirty="0" err="1">
                <a:ea typeface="ＭＳ Ｐゴシック" charset="-128"/>
              </a:rPr>
              <a:t>fileid</a:t>
            </a:r>
            <a:r>
              <a:rPr lang="en-US" altLang="en-US" sz="2800" dirty="0">
                <a:ea typeface="ＭＳ Ｐゴシック" charset="-128"/>
              </a:rPr>
              <a:t>&gt;</a:t>
            </a:r>
          </a:p>
          <a:p>
            <a:pPr marL="0" indent="0">
              <a:buNone/>
            </a:pPr>
            <a:r>
              <a:rPr lang="en-US" altLang="en-US" sz="2800" dirty="0">
                <a:ea typeface="ＭＳ Ｐゴシック" charset="-128"/>
              </a:rPr>
              <a:t>	, &lt;</a:t>
            </a:r>
            <a:r>
              <a:rPr lang="en-US" altLang="en-US" sz="2800" dirty="0" err="1">
                <a:ea typeface="ＭＳ Ｐゴシック" charset="-128"/>
              </a:rPr>
              <a:t>pagenumber</a:t>
            </a:r>
            <a:r>
              <a:rPr lang="en-US" altLang="en-US" sz="2800" dirty="0">
                <a:ea typeface="ＭＳ Ｐゴシック" charset="-128"/>
              </a:rPr>
              <a:t>&gt;</a:t>
            </a:r>
          </a:p>
          <a:p>
            <a:pPr marL="0" indent="0">
              <a:buNone/>
            </a:pPr>
            <a:r>
              <a:rPr lang="en-US" altLang="en-US" sz="2800" dirty="0">
                <a:ea typeface="ＭＳ Ｐゴシック" charset="-128"/>
              </a:rPr>
              <a:t>	, &lt;</a:t>
            </a:r>
            <a:r>
              <a:rPr lang="en-US" altLang="en-US" sz="2800" dirty="0" err="1">
                <a:ea typeface="ＭＳ Ｐゴシック" charset="-128"/>
              </a:rPr>
              <a:t>detail_level</a:t>
            </a:r>
            <a:r>
              <a:rPr lang="en-US" altLang="en-US" sz="2800" dirty="0">
                <a:ea typeface="ＭＳ Ｐゴシック" charset="-128"/>
              </a:rPr>
              <a:t>&gt;</a:t>
            </a:r>
          </a:p>
          <a:p>
            <a:pPr marL="0" indent="0">
              <a:buNone/>
            </a:pPr>
            <a:r>
              <a:rPr lang="en-US" altLang="en-US" sz="2800" dirty="0">
                <a:ea typeface="ＭＳ Ｐゴシック" charset="-128"/>
              </a:rPr>
              <a:t>);</a:t>
            </a:r>
          </a:p>
          <a:p>
            <a:pPr marL="0" indent="0">
              <a:buNone/>
            </a:pPr>
            <a:endParaRPr lang="en-US" altLang="en-US" sz="2800" dirty="0">
              <a:ea typeface="ＭＳ Ｐゴシック" charset="-128"/>
            </a:endParaRPr>
          </a:p>
          <a:p>
            <a:pPr marL="0" indent="0">
              <a:buNone/>
            </a:pPr>
            <a:r>
              <a:rPr lang="en-US" altLang="en-US" sz="2800" dirty="0">
                <a:ea typeface="ＭＳ Ｐゴシック" charset="-128"/>
              </a:rPr>
              <a:t>For example:</a:t>
            </a:r>
          </a:p>
          <a:p>
            <a:pPr marL="0" indent="0" algn="ctr">
              <a:buNone/>
            </a:pPr>
            <a:r>
              <a:rPr lang="en-US" altLang="en-US" sz="2800" dirty="0">
                <a:ea typeface="ＭＳ Ｐゴシック" charset="-128"/>
              </a:rPr>
              <a:t>DBCC PAGE(</a:t>
            </a:r>
            <a:r>
              <a:rPr lang="en-US" altLang="en-US" sz="2800" dirty="0" err="1">
                <a:ea typeface="ＭＳ Ｐゴシック" charset="-128"/>
              </a:rPr>
              <a:t>AdventureWorks</a:t>
            </a:r>
            <a:r>
              <a:rPr lang="en-US" altLang="en-US" sz="2800" dirty="0">
                <a:ea typeface="ＭＳ Ｐゴシック" charset="-128"/>
              </a:rPr>
              <a:t>, 1, 696, 3)</a:t>
            </a:r>
          </a:p>
        </p:txBody>
      </p:sp>
      <p:sp>
        <p:nvSpPr>
          <p:cNvPr id="5" name="Rectangular Callout 4">
            <a:extLst>
              <a:ext uri="{FF2B5EF4-FFF2-40B4-BE49-F238E27FC236}">
                <a16:creationId xmlns:a16="http://schemas.microsoft.com/office/drawing/2014/main" id="{3D800ED0-60EB-4572-AB68-37553D48A54A}"/>
              </a:ext>
            </a:extLst>
          </p:cNvPr>
          <p:cNvSpPr>
            <a:spLocks noChangeArrowheads="1"/>
          </p:cNvSpPr>
          <p:nvPr/>
        </p:nvSpPr>
        <p:spPr bwMode="auto">
          <a:xfrm>
            <a:off x="5563971" y="3820863"/>
            <a:ext cx="2590800" cy="1981200"/>
          </a:xfrm>
          <a:prstGeom prst="wedgeRectCallout">
            <a:avLst>
              <a:gd name="adj1" fmla="val -20833"/>
              <a:gd name="adj2" fmla="val 62500"/>
            </a:avLst>
          </a:prstGeom>
          <a:solidFill>
            <a:schemeClr val="bg1"/>
          </a:solidFill>
          <a:ln w="38100">
            <a:solidFill>
              <a:schemeClr val="bg1"/>
            </a:solidFill>
            <a:miter lim="800000"/>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r>
              <a:rPr lang="en-US" sz="2400" dirty="0"/>
              <a:t>Note: Must execute DBCC TRACEON(3604) BEFORE DBCC PAGE!</a:t>
            </a:r>
          </a:p>
        </p:txBody>
      </p:sp>
    </p:spTree>
    <p:extLst>
      <p:ext uri="{BB962C8B-B14F-4D97-AF65-F5344CB8AC3E}">
        <p14:creationId xmlns:p14="http://schemas.microsoft.com/office/powerpoint/2010/main" val="53139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Title 1"/>
          <p:cNvSpPr>
            <a:spLocks noGrp="1"/>
          </p:cNvSpPr>
          <p:nvPr>
            <p:ph type="title"/>
          </p:nvPr>
        </p:nvSpPr>
        <p:spPr>
          <a:xfrm>
            <a:off x="287079" y="753228"/>
            <a:ext cx="9613861" cy="1080938"/>
          </a:xfrm>
        </p:spPr>
        <p:txBody>
          <a:bodyPr/>
          <a:lstStyle/>
          <a:p>
            <a:pPr eaLnBrk="1" hangingPunct="1"/>
            <a:r>
              <a:rPr lang="en-US" altLang="en-US" sz="2800" dirty="0">
                <a:ea typeface="ＭＳ Ｐゴシック" charset="-128"/>
              </a:rPr>
              <a:t>SYS.DM_DB_DATABASE_PAGE_ALLOCATIONS</a:t>
            </a:r>
          </a:p>
        </p:txBody>
      </p:sp>
      <p:sp>
        <p:nvSpPr>
          <p:cNvPr id="99330" name="Content Placeholder 2"/>
          <p:cNvSpPr>
            <a:spLocks noGrp="1"/>
          </p:cNvSpPr>
          <p:nvPr>
            <p:ph idx="1"/>
          </p:nvPr>
        </p:nvSpPr>
        <p:spPr>
          <a:xfrm>
            <a:off x="287079" y="2073348"/>
            <a:ext cx="11440633" cy="4784651"/>
          </a:xfrm>
        </p:spPr>
        <p:txBody>
          <a:bodyPr>
            <a:normAutofit lnSpcReduction="10000"/>
          </a:bodyPr>
          <a:lstStyle/>
          <a:p>
            <a:pPr marL="0" indent="0">
              <a:buNone/>
            </a:pPr>
            <a:r>
              <a:rPr lang="en-US" altLang="en-US" sz="2800" dirty="0">
                <a:latin typeface="Courier New" charset="0"/>
                <a:ea typeface="ＭＳ Ｐゴシック" charset="-128"/>
              </a:rPr>
              <a:t>SELECT * FROM </a:t>
            </a:r>
          </a:p>
          <a:p>
            <a:pPr marL="0" indent="0">
              <a:buNone/>
            </a:pPr>
            <a:r>
              <a:rPr lang="en-US" altLang="en-US" sz="2800" dirty="0">
                <a:latin typeface="Courier New" charset="0"/>
                <a:ea typeface="ＭＳ Ｐゴシック" charset="-128"/>
              </a:rPr>
              <a:t>SYS.DM_DB_DATABASE_PAGE_ALLOCATIONS(</a:t>
            </a:r>
          </a:p>
          <a:p>
            <a:pPr marL="0" indent="0">
              <a:buNone/>
            </a:pPr>
            <a:r>
              <a:rPr lang="en-US" altLang="en-US" sz="2800" dirty="0">
                <a:latin typeface="Courier New" charset="0"/>
                <a:ea typeface="ＭＳ Ｐゴシック" charset="-128"/>
              </a:rPr>
              <a:t>	&lt;</a:t>
            </a:r>
            <a:r>
              <a:rPr lang="en-US" altLang="en-US" sz="2800" dirty="0" err="1">
                <a:latin typeface="Courier New" charset="0"/>
                <a:ea typeface="ＭＳ Ｐゴシック" charset="-128"/>
              </a:rPr>
              <a:t>database_id</a:t>
            </a:r>
            <a:r>
              <a:rPr lang="en-US" altLang="en-US" sz="2800" dirty="0">
                <a:latin typeface="Courier New" charset="0"/>
                <a:ea typeface="ＭＳ Ｐゴシック" charset="-128"/>
              </a:rPr>
              <a:t>&gt;</a:t>
            </a:r>
          </a:p>
          <a:p>
            <a:pPr marL="0" indent="0">
              <a:buNone/>
            </a:pPr>
            <a:r>
              <a:rPr lang="en-US" altLang="en-US" sz="2800" dirty="0">
                <a:latin typeface="Courier New" charset="0"/>
                <a:ea typeface="ＭＳ Ｐゴシック" charset="-128"/>
              </a:rPr>
              <a:t>	, &lt;</a:t>
            </a:r>
            <a:r>
              <a:rPr lang="en-US" altLang="en-US" sz="2800" dirty="0" err="1">
                <a:latin typeface="Courier New" charset="0"/>
                <a:ea typeface="ＭＳ Ｐゴシック" charset="-128"/>
              </a:rPr>
              <a:t>table_id</a:t>
            </a:r>
            <a:r>
              <a:rPr lang="en-US" altLang="en-US" sz="2800" dirty="0">
                <a:latin typeface="Courier New" charset="0"/>
                <a:ea typeface="ＭＳ Ｐゴシック" charset="-128"/>
              </a:rPr>
              <a:t>&gt;</a:t>
            </a:r>
          </a:p>
          <a:p>
            <a:pPr marL="0" indent="0">
              <a:buNone/>
            </a:pPr>
            <a:r>
              <a:rPr lang="en-US" altLang="en-US" sz="2800" dirty="0">
                <a:latin typeface="Courier New" charset="0"/>
                <a:ea typeface="ＭＳ Ｐゴシック" charset="-128"/>
              </a:rPr>
              <a:t>	, &lt;</a:t>
            </a:r>
            <a:r>
              <a:rPr lang="en-US" altLang="en-US" sz="2800" dirty="0" err="1">
                <a:latin typeface="Courier New" charset="0"/>
                <a:ea typeface="ＭＳ Ｐゴシック" charset="-128"/>
              </a:rPr>
              <a:t>index_id</a:t>
            </a:r>
            <a:r>
              <a:rPr lang="en-US" altLang="en-US" sz="2800" dirty="0">
                <a:latin typeface="Courier New" charset="0"/>
                <a:ea typeface="ＭＳ Ｐゴシック" charset="-128"/>
              </a:rPr>
              <a:t>&gt;</a:t>
            </a:r>
          </a:p>
          <a:p>
            <a:pPr marL="0" indent="0">
              <a:buNone/>
            </a:pPr>
            <a:r>
              <a:rPr lang="en-US" altLang="en-US" sz="2800" dirty="0">
                <a:latin typeface="Courier New" charset="0"/>
                <a:ea typeface="ＭＳ Ｐゴシック" charset="-128"/>
              </a:rPr>
              <a:t>	, &lt;</a:t>
            </a:r>
            <a:r>
              <a:rPr lang="en-US" altLang="en-US" sz="2800" dirty="0" err="1">
                <a:latin typeface="Courier New" charset="0"/>
                <a:ea typeface="ＭＳ Ｐゴシック" charset="-128"/>
              </a:rPr>
              <a:t>partition_id</a:t>
            </a:r>
            <a:r>
              <a:rPr lang="en-US" altLang="en-US" sz="2800" dirty="0">
                <a:latin typeface="Courier New" charset="0"/>
                <a:ea typeface="ＭＳ Ｐゴシック" charset="-128"/>
              </a:rPr>
              <a:t>&gt;</a:t>
            </a:r>
          </a:p>
          <a:p>
            <a:pPr marL="0" indent="0">
              <a:buNone/>
            </a:pPr>
            <a:r>
              <a:rPr lang="en-US" altLang="en-US" sz="2800" dirty="0">
                <a:latin typeface="Courier New" charset="0"/>
                <a:ea typeface="ＭＳ Ｐゴシック" charset="-128"/>
              </a:rPr>
              <a:t>	, &lt;mode&gt;)</a:t>
            </a:r>
            <a:endParaRPr lang="en-US" altLang="en-US" dirty="0">
              <a:ea typeface="ＭＳ Ｐゴシック" charset="-128"/>
            </a:endParaRPr>
          </a:p>
          <a:p>
            <a:pPr marL="0" indent="0">
              <a:buNone/>
            </a:pPr>
            <a:r>
              <a:rPr lang="en-US" altLang="en-US" dirty="0">
                <a:ea typeface="ＭＳ Ｐゴシック" charset="-128"/>
              </a:rPr>
              <a:t>For example:</a:t>
            </a:r>
          </a:p>
          <a:p>
            <a:pPr marL="0" indent="0">
              <a:buNone/>
            </a:pPr>
            <a:r>
              <a:rPr lang="en-US" altLang="en-US" sz="2800" dirty="0" err="1">
                <a:latin typeface="Courier New" charset="0"/>
                <a:ea typeface="ＭＳ Ｐゴシック" charset="-128"/>
              </a:rPr>
              <a:t>s</a:t>
            </a:r>
            <a:r>
              <a:rPr lang="en-US" altLang="en-US" sz="2000" dirty="0" err="1">
                <a:latin typeface="Courier New" charset="0"/>
                <a:ea typeface="ＭＳ Ｐゴシック" charset="-128"/>
              </a:rPr>
              <a:t>ELECT</a:t>
            </a:r>
            <a:r>
              <a:rPr lang="en-US" altLang="en-US" sz="2000" dirty="0">
                <a:latin typeface="Courier New" charset="0"/>
                <a:ea typeface="ＭＳ Ｐゴシック" charset="-128"/>
              </a:rPr>
              <a:t> * FROM SYS.DM_DB_DATABASE_PAGE_ALLOCATIONS(</a:t>
            </a:r>
            <a:r>
              <a:rPr lang="en-US" altLang="en-US" sz="2000" dirty="0" err="1">
                <a:latin typeface="Courier New" charset="0"/>
                <a:ea typeface="ＭＳ Ｐゴシック" charset="-128"/>
              </a:rPr>
              <a:t>db_id</a:t>
            </a:r>
            <a:r>
              <a:rPr lang="en-US" altLang="en-US" sz="2000" dirty="0">
                <a:latin typeface="Courier New" charset="0"/>
                <a:ea typeface="ＭＳ Ｐゴシック" charset="-128"/>
              </a:rPr>
              <a:t>(),</a:t>
            </a:r>
            <a:r>
              <a:rPr lang="en-US" altLang="en-US" sz="2000" dirty="0" err="1">
                <a:latin typeface="Courier New" charset="0"/>
                <a:ea typeface="ＭＳ Ｐゴシック" charset="-128"/>
              </a:rPr>
              <a:t>object_id</a:t>
            </a:r>
            <a:r>
              <a:rPr lang="en-US" altLang="en-US" sz="2000" dirty="0">
                <a:latin typeface="Courier New" charset="0"/>
                <a:ea typeface="ＭＳ Ｐゴシック" charset="-128"/>
              </a:rPr>
              <a:t>(‘dbo.table1’),NULL,NULL,’DETAILED’)</a:t>
            </a:r>
            <a:endParaRPr lang="en-US" altLang="en-US" sz="2800" dirty="0">
              <a:latin typeface="Courier New" charset="0"/>
              <a:ea typeface="ＭＳ Ｐゴシック" charset="-128"/>
            </a:endParaRPr>
          </a:p>
          <a:p>
            <a:pPr marL="0" indent="0">
              <a:buNone/>
            </a:pPr>
            <a:endParaRPr lang="en-US" altLang="en-US" dirty="0">
              <a:ea typeface="ＭＳ Ｐゴシック" charset="-128"/>
            </a:endParaRPr>
          </a:p>
        </p:txBody>
      </p:sp>
    </p:spTree>
    <p:extLst>
      <p:ext uri="{BB962C8B-B14F-4D97-AF65-F5344CB8AC3E}">
        <p14:creationId xmlns:p14="http://schemas.microsoft.com/office/powerpoint/2010/main" val="209655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32DF1C-BBCC-45FB-BDDA-E7B7AD16EBDD}"/>
              </a:ext>
            </a:extLst>
          </p:cNvPr>
          <p:cNvPicPr>
            <a:picLocks noChangeAspect="1"/>
          </p:cNvPicPr>
          <p:nvPr/>
        </p:nvPicPr>
        <p:blipFill rotWithShape="1">
          <a:blip r:embed="rId2"/>
          <a:srcRect t="9421" b="23011"/>
          <a:stretch/>
        </p:blipFill>
        <p:spPr>
          <a:xfrm>
            <a:off x="20" y="10"/>
            <a:ext cx="12191980" cy="6857990"/>
          </a:xfrm>
          <a:prstGeom prst="rect">
            <a:avLst/>
          </a:prstGeom>
        </p:spPr>
      </p:pic>
    </p:spTree>
    <p:extLst>
      <p:ext uri="{BB962C8B-B14F-4D97-AF65-F5344CB8AC3E}">
        <p14:creationId xmlns:p14="http://schemas.microsoft.com/office/powerpoint/2010/main" val="53132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378268-173C-4C67-AF66-98482F208A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F5B94371-1ED5-46C9-92CB-009E55DBB2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1" name="Rectangle 10">
            <a:extLst>
              <a:ext uri="{FF2B5EF4-FFF2-40B4-BE49-F238E27FC236}">
                <a16:creationId xmlns:a16="http://schemas.microsoft.com/office/drawing/2014/main" id="{93E975A1-5008-46D0-B573-A424564CB2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F059A320-8768-45B7-97A8-030AB958DF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96D48F3-F08A-9A4B-9983-1FE648B934EE}"/>
              </a:ext>
            </a:extLst>
          </p:cNvPr>
          <p:cNvPicPr>
            <a:picLocks noChangeAspect="1"/>
          </p:cNvPicPr>
          <p:nvPr/>
        </p:nvPicPr>
        <p:blipFill rotWithShape="1">
          <a:blip r:embed="rId4"/>
          <a:srcRect b="24749"/>
          <a:stretch/>
        </p:blipFill>
        <p:spPr>
          <a:xfrm>
            <a:off x="20" y="10"/>
            <a:ext cx="12188803" cy="6857990"/>
          </a:xfrm>
          <a:prstGeom prst="rect">
            <a:avLst/>
          </a:prstGeom>
        </p:spPr>
      </p:pic>
    </p:spTree>
    <p:extLst>
      <p:ext uri="{BB962C8B-B14F-4D97-AF65-F5344CB8AC3E}">
        <p14:creationId xmlns:p14="http://schemas.microsoft.com/office/powerpoint/2010/main" val="912822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03429" name="Picture 71">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3430" name="Picture 73">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03431" name="Picture 75">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103432" name="Rectangle 77">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3433" name="Rectangle 79">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3434" name="Rectangle 81">
            <a:extLst>
              <a:ext uri="{FF2B5EF4-FFF2-40B4-BE49-F238E27FC236}">
                <a16:creationId xmlns:a16="http://schemas.microsoft.com/office/drawing/2014/main" id="{2F84762E-7FCC-4EAF-B9E7-CE7214491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35" name="Picture 83">
            <a:extLst>
              <a:ext uri="{FF2B5EF4-FFF2-40B4-BE49-F238E27FC236}">
                <a16:creationId xmlns:a16="http://schemas.microsoft.com/office/drawing/2014/main" id="{927A1389-2A5D-4886-AD82-F213767E67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8207"/>
            <a:ext cx="12192000" cy="6858000"/>
          </a:xfrm>
          <a:prstGeom prst="rect">
            <a:avLst/>
          </a:prstGeom>
        </p:spPr>
      </p:pic>
      <p:sp>
        <p:nvSpPr>
          <p:cNvPr id="103436" name="Rectangle 85">
            <a:extLst>
              <a:ext uri="{FF2B5EF4-FFF2-40B4-BE49-F238E27FC236}">
                <a16:creationId xmlns:a16="http://schemas.microsoft.com/office/drawing/2014/main" id="{A1038667-0C3F-4764-A24D-DA9D9B474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37" name="Picture 87">
            <a:extLst>
              <a:ext uri="{FF2B5EF4-FFF2-40B4-BE49-F238E27FC236}">
                <a16:creationId xmlns:a16="http://schemas.microsoft.com/office/drawing/2014/main" id="{6AC2195B-895A-4535-8ECD-9F5B669C5C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 y="5006045"/>
            <a:ext cx="4965192" cy="144049"/>
          </a:xfrm>
          <a:prstGeom prst="rect">
            <a:avLst/>
          </a:prstGeom>
        </p:spPr>
      </p:pic>
      <p:sp>
        <p:nvSpPr>
          <p:cNvPr id="103438" name="Rectangle 89">
            <a:extLst>
              <a:ext uri="{FF2B5EF4-FFF2-40B4-BE49-F238E27FC236}">
                <a16:creationId xmlns:a16="http://schemas.microsoft.com/office/drawing/2014/main" id="{571EEFCA-9235-4BC2-85C3-A4EC6EE57A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3427" name="TextBox 7"/>
          <p:cNvSpPr txBox="1">
            <a:spLocks noChangeArrowheads="1"/>
          </p:cNvSpPr>
          <p:nvPr/>
        </p:nvSpPr>
        <p:spPr bwMode="auto">
          <a:xfrm>
            <a:off x="680322" y="2063262"/>
            <a:ext cx="3739278" cy="26611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lnSpc>
                <a:spcPct val="90000"/>
              </a:lnSpc>
              <a:spcBef>
                <a:spcPct val="0"/>
              </a:spcBef>
              <a:spcAft>
                <a:spcPts val="600"/>
              </a:spcAft>
            </a:pPr>
            <a:r>
              <a:rPr lang="en-US" altLang="en-US" sz="5400" dirty="0">
                <a:latin typeface="+mj-lt"/>
                <a:ea typeface="+mj-ea"/>
                <a:cs typeface="+mj-cs"/>
              </a:rPr>
              <a:t>JUST KIDDING!</a:t>
            </a:r>
          </a:p>
        </p:txBody>
      </p:sp>
      <p:pic>
        <p:nvPicPr>
          <p:cNvPr id="103425"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84606" y="1081139"/>
            <a:ext cx="6260963" cy="4695721"/>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7595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0" name="Picture 69">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72" name="Picture 71">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4" name="Rectangle 73">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5473" name="Title 1"/>
          <p:cNvSpPr>
            <a:spLocks noGrp="1"/>
          </p:cNvSpPr>
          <p:nvPr>
            <p:ph type="title"/>
          </p:nvPr>
        </p:nvSpPr>
        <p:spPr>
          <a:xfrm>
            <a:off x="680321" y="753228"/>
            <a:ext cx="4136123" cy="1080938"/>
          </a:xfrm>
        </p:spPr>
        <p:txBody>
          <a:bodyPr>
            <a:normAutofit/>
          </a:bodyPr>
          <a:lstStyle/>
          <a:p>
            <a:pPr eaLnBrk="1" hangingPunct="1"/>
            <a:r>
              <a:rPr lang="en-US" altLang="en-US" sz="2400" dirty="0">
                <a:solidFill>
                  <a:srgbClr val="FFFFFF"/>
                </a:solidFill>
                <a:ea typeface="ＭＳ Ｐゴシック" charset="-128"/>
              </a:rPr>
              <a:t>How many will fit on a page?</a:t>
            </a:r>
          </a:p>
        </p:txBody>
      </p:sp>
      <p:pic>
        <p:nvPicPr>
          <p:cNvPr id="78" name="Picture 77">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useBgFill="1">
        <p:nvSpPr>
          <p:cNvPr id="80" name="Rectangle 79">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p:cNvGraphicFramePr>
            <a:graphicFrameLocks noGrp="1"/>
          </p:cNvGraphicFramePr>
          <p:nvPr>
            <p:extLst>
              <p:ext uri="{D42A27DB-BD31-4B8C-83A1-F6EECF244321}">
                <p14:modId xmlns:p14="http://schemas.microsoft.com/office/powerpoint/2010/main" val="540012065"/>
              </p:ext>
            </p:extLst>
          </p:nvPr>
        </p:nvGraphicFramePr>
        <p:xfrm>
          <a:off x="5593085" y="1108564"/>
          <a:ext cx="5629268" cy="4634080"/>
        </p:xfrm>
        <a:graphic>
          <a:graphicData uri="http://schemas.openxmlformats.org/drawingml/2006/table">
            <a:tbl>
              <a:tblPr firstRow="1" bandRow="1">
                <a:tableStyleId>{5C22544A-7EE6-4342-B048-85BDC9FD1C3A}</a:tableStyleId>
              </a:tblPr>
              <a:tblGrid>
                <a:gridCol w="3335216">
                  <a:extLst>
                    <a:ext uri="{9D8B030D-6E8A-4147-A177-3AD203B41FA5}">
                      <a16:colId xmlns:a16="http://schemas.microsoft.com/office/drawing/2014/main" val="20000"/>
                    </a:ext>
                  </a:extLst>
                </a:gridCol>
                <a:gridCol w="2294052">
                  <a:extLst>
                    <a:ext uri="{9D8B030D-6E8A-4147-A177-3AD203B41FA5}">
                      <a16:colId xmlns:a16="http://schemas.microsoft.com/office/drawing/2014/main" val="20001"/>
                    </a:ext>
                  </a:extLst>
                </a:gridCol>
              </a:tblGrid>
              <a:tr h="463408">
                <a:tc>
                  <a:txBody>
                    <a:bodyPr/>
                    <a:lstStyle/>
                    <a:p>
                      <a:pPr algn="ctr"/>
                      <a:r>
                        <a:rPr lang="en-US" sz="2100"/>
                        <a:t>For the:</a:t>
                      </a:r>
                    </a:p>
                  </a:txBody>
                  <a:tcPr marL="105323" marR="105323" marT="52656" marB="52656"/>
                </a:tc>
                <a:tc>
                  <a:txBody>
                    <a:bodyPr/>
                    <a:lstStyle/>
                    <a:p>
                      <a:pPr algn="ctr"/>
                      <a:r>
                        <a:rPr lang="en-US" sz="2100"/>
                        <a:t>Bytes</a:t>
                      </a:r>
                    </a:p>
                  </a:txBody>
                  <a:tcPr marL="105323" marR="105323" marT="52656" marB="52656"/>
                </a:tc>
                <a:extLst>
                  <a:ext uri="{0D108BD9-81ED-4DB2-BD59-A6C34878D82A}">
                    <a16:rowId xmlns:a16="http://schemas.microsoft.com/office/drawing/2014/main" val="10000"/>
                  </a:ext>
                </a:extLst>
              </a:tr>
              <a:tr h="463408">
                <a:tc>
                  <a:txBody>
                    <a:bodyPr/>
                    <a:lstStyle/>
                    <a:p>
                      <a:pPr algn="ctr"/>
                      <a:r>
                        <a:rPr lang="en-US" sz="2100"/>
                        <a:t>Tag</a:t>
                      </a:r>
                    </a:p>
                  </a:txBody>
                  <a:tcPr marL="105323" marR="105323" marT="52656" marB="52656"/>
                </a:tc>
                <a:tc>
                  <a:txBody>
                    <a:bodyPr/>
                    <a:lstStyle/>
                    <a:p>
                      <a:pPr algn="ctr"/>
                      <a:r>
                        <a:rPr lang="en-US" sz="2100"/>
                        <a:t>2 </a:t>
                      </a:r>
                    </a:p>
                  </a:txBody>
                  <a:tcPr marL="105323" marR="105323" marT="52656" marB="52656"/>
                </a:tc>
                <a:extLst>
                  <a:ext uri="{0D108BD9-81ED-4DB2-BD59-A6C34878D82A}">
                    <a16:rowId xmlns:a16="http://schemas.microsoft.com/office/drawing/2014/main" val="10001"/>
                  </a:ext>
                </a:extLst>
              </a:tr>
              <a:tr h="463408">
                <a:tc>
                  <a:txBody>
                    <a:bodyPr/>
                    <a:lstStyle/>
                    <a:p>
                      <a:pPr algn="ctr"/>
                      <a:r>
                        <a:rPr lang="en-US" sz="2100"/>
                        <a:t>NULL Offset Bitmap</a:t>
                      </a:r>
                    </a:p>
                  </a:txBody>
                  <a:tcPr marL="105323" marR="105323" marT="52656" marB="52656"/>
                </a:tc>
                <a:tc>
                  <a:txBody>
                    <a:bodyPr/>
                    <a:lstStyle/>
                    <a:p>
                      <a:pPr algn="ctr"/>
                      <a:r>
                        <a:rPr lang="en-US" sz="2100"/>
                        <a:t>2</a:t>
                      </a:r>
                    </a:p>
                  </a:txBody>
                  <a:tcPr marL="105323" marR="105323" marT="52656" marB="52656"/>
                </a:tc>
                <a:extLst>
                  <a:ext uri="{0D108BD9-81ED-4DB2-BD59-A6C34878D82A}">
                    <a16:rowId xmlns:a16="http://schemas.microsoft.com/office/drawing/2014/main" val="10002"/>
                  </a:ext>
                </a:extLst>
              </a:tr>
              <a:tr h="463408">
                <a:tc>
                  <a:txBody>
                    <a:bodyPr/>
                    <a:lstStyle/>
                    <a:p>
                      <a:pPr algn="ctr"/>
                      <a:r>
                        <a:rPr lang="en-US" sz="2100"/>
                        <a:t>Fixed Data Length</a:t>
                      </a:r>
                    </a:p>
                  </a:txBody>
                  <a:tcPr marL="105323" marR="105323" marT="52656" marB="52656"/>
                </a:tc>
                <a:tc>
                  <a:txBody>
                    <a:bodyPr/>
                    <a:lstStyle/>
                    <a:p>
                      <a:pPr algn="ctr"/>
                      <a:r>
                        <a:rPr lang="en-US" sz="2100"/>
                        <a:t>4+2 = 6</a:t>
                      </a:r>
                    </a:p>
                  </a:txBody>
                  <a:tcPr marL="105323" marR="105323" marT="52656" marB="52656"/>
                </a:tc>
                <a:extLst>
                  <a:ext uri="{0D108BD9-81ED-4DB2-BD59-A6C34878D82A}">
                    <a16:rowId xmlns:a16="http://schemas.microsoft.com/office/drawing/2014/main" val="10003"/>
                  </a:ext>
                </a:extLst>
              </a:tr>
              <a:tr h="463408">
                <a:tc>
                  <a:txBody>
                    <a:bodyPr/>
                    <a:lstStyle/>
                    <a:p>
                      <a:pPr algn="ctr"/>
                      <a:r>
                        <a:rPr lang="en-US" sz="2100"/>
                        <a:t># of columns</a:t>
                      </a:r>
                    </a:p>
                  </a:txBody>
                  <a:tcPr marL="105323" marR="105323" marT="52656" marB="52656"/>
                </a:tc>
                <a:tc>
                  <a:txBody>
                    <a:bodyPr/>
                    <a:lstStyle/>
                    <a:p>
                      <a:pPr algn="ctr"/>
                      <a:r>
                        <a:rPr lang="en-US" sz="2100"/>
                        <a:t>2</a:t>
                      </a:r>
                    </a:p>
                  </a:txBody>
                  <a:tcPr marL="105323" marR="105323" marT="52656" marB="52656"/>
                </a:tc>
                <a:extLst>
                  <a:ext uri="{0D108BD9-81ED-4DB2-BD59-A6C34878D82A}">
                    <a16:rowId xmlns:a16="http://schemas.microsoft.com/office/drawing/2014/main" val="10004"/>
                  </a:ext>
                </a:extLst>
              </a:tr>
              <a:tr h="463408">
                <a:tc>
                  <a:txBody>
                    <a:bodyPr/>
                    <a:lstStyle/>
                    <a:p>
                      <a:pPr algn="ctr"/>
                      <a:r>
                        <a:rPr lang="en-US" sz="2100"/>
                        <a:t>Null Columns (N/8)</a:t>
                      </a:r>
                    </a:p>
                  </a:txBody>
                  <a:tcPr marL="105323" marR="105323" marT="52656" marB="52656"/>
                </a:tc>
                <a:tc>
                  <a:txBody>
                    <a:bodyPr/>
                    <a:lstStyle/>
                    <a:p>
                      <a:pPr algn="ctr"/>
                      <a:r>
                        <a:rPr lang="en-US" sz="2100"/>
                        <a:t>1</a:t>
                      </a:r>
                    </a:p>
                  </a:txBody>
                  <a:tcPr marL="105323" marR="105323" marT="52656" marB="52656"/>
                </a:tc>
                <a:extLst>
                  <a:ext uri="{0D108BD9-81ED-4DB2-BD59-A6C34878D82A}">
                    <a16:rowId xmlns:a16="http://schemas.microsoft.com/office/drawing/2014/main" val="10005"/>
                  </a:ext>
                </a:extLst>
              </a:tr>
              <a:tr h="463408">
                <a:tc>
                  <a:txBody>
                    <a:bodyPr/>
                    <a:lstStyle/>
                    <a:p>
                      <a:pPr algn="ctr"/>
                      <a:r>
                        <a:rPr lang="en-US" sz="2100"/>
                        <a:t>Variable Column Count</a:t>
                      </a:r>
                    </a:p>
                  </a:txBody>
                  <a:tcPr marL="105323" marR="105323" marT="52656" marB="52656"/>
                </a:tc>
                <a:tc>
                  <a:txBody>
                    <a:bodyPr/>
                    <a:lstStyle/>
                    <a:p>
                      <a:pPr algn="ctr"/>
                      <a:r>
                        <a:rPr lang="en-US" sz="2100"/>
                        <a:t>2</a:t>
                      </a:r>
                    </a:p>
                  </a:txBody>
                  <a:tcPr marL="105323" marR="105323" marT="52656" marB="52656"/>
                </a:tc>
                <a:extLst>
                  <a:ext uri="{0D108BD9-81ED-4DB2-BD59-A6C34878D82A}">
                    <a16:rowId xmlns:a16="http://schemas.microsoft.com/office/drawing/2014/main" val="10006"/>
                  </a:ext>
                </a:extLst>
              </a:tr>
              <a:tr h="463408">
                <a:tc>
                  <a:txBody>
                    <a:bodyPr/>
                    <a:lstStyle/>
                    <a:p>
                      <a:pPr algn="ctr"/>
                      <a:r>
                        <a:rPr lang="en-US" sz="2100"/>
                        <a:t>Variable Column</a:t>
                      </a:r>
                      <a:r>
                        <a:rPr lang="en-US" sz="2100" baseline="0"/>
                        <a:t> Offset</a:t>
                      </a:r>
                      <a:endParaRPr lang="en-US" sz="2100"/>
                    </a:p>
                  </a:txBody>
                  <a:tcPr marL="105323" marR="105323" marT="52656" marB="52656"/>
                </a:tc>
                <a:tc>
                  <a:txBody>
                    <a:bodyPr/>
                    <a:lstStyle/>
                    <a:p>
                      <a:pPr algn="ctr"/>
                      <a:r>
                        <a:rPr lang="en-US" sz="2100"/>
                        <a:t>2</a:t>
                      </a:r>
                    </a:p>
                  </a:txBody>
                  <a:tcPr marL="105323" marR="105323" marT="52656" marB="52656"/>
                </a:tc>
                <a:extLst>
                  <a:ext uri="{0D108BD9-81ED-4DB2-BD59-A6C34878D82A}">
                    <a16:rowId xmlns:a16="http://schemas.microsoft.com/office/drawing/2014/main" val="10007"/>
                  </a:ext>
                </a:extLst>
              </a:tr>
              <a:tr h="463408">
                <a:tc>
                  <a:txBody>
                    <a:bodyPr/>
                    <a:lstStyle/>
                    <a:p>
                      <a:pPr algn="ctr"/>
                      <a:r>
                        <a:rPr lang="en-US" sz="2100"/>
                        <a:t>Variable Length Columns</a:t>
                      </a:r>
                    </a:p>
                  </a:txBody>
                  <a:tcPr marL="105323" marR="105323" marT="52656" marB="52656"/>
                </a:tc>
                <a:tc>
                  <a:txBody>
                    <a:bodyPr/>
                    <a:lstStyle/>
                    <a:p>
                      <a:pPr algn="ctr"/>
                      <a:r>
                        <a:rPr lang="en-US" sz="2100"/>
                        <a:t>50</a:t>
                      </a:r>
                    </a:p>
                  </a:txBody>
                  <a:tcPr marL="105323" marR="105323" marT="52656" marB="52656"/>
                </a:tc>
                <a:extLst>
                  <a:ext uri="{0D108BD9-81ED-4DB2-BD59-A6C34878D82A}">
                    <a16:rowId xmlns:a16="http://schemas.microsoft.com/office/drawing/2014/main" val="10008"/>
                  </a:ext>
                </a:extLst>
              </a:tr>
              <a:tr h="463408">
                <a:tc>
                  <a:txBody>
                    <a:bodyPr/>
                    <a:lstStyle/>
                    <a:p>
                      <a:pPr algn="ctr"/>
                      <a:r>
                        <a:rPr lang="en-US" sz="2100" b="1">
                          <a:solidFill>
                            <a:srgbClr val="FF0000"/>
                          </a:solidFill>
                        </a:rPr>
                        <a:t>Total:</a:t>
                      </a:r>
                    </a:p>
                  </a:txBody>
                  <a:tcPr marL="105323" marR="105323" marT="52656" marB="52656"/>
                </a:tc>
                <a:tc>
                  <a:txBody>
                    <a:bodyPr/>
                    <a:lstStyle/>
                    <a:p>
                      <a:pPr algn="ctr"/>
                      <a:r>
                        <a:rPr lang="en-US" sz="2100" b="1">
                          <a:solidFill>
                            <a:srgbClr val="FF0000"/>
                          </a:solidFill>
                        </a:rPr>
                        <a:t>67 bytes</a:t>
                      </a:r>
                    </a:p>
                  </a:txBody>
                  <a:tcPr marL="105323" marR="105323" marT="52656" marB="52656"/>
                </a:tc>
                <a:extLst>
                  <a:ext uri="{0D108BD9-81ED-4DB2-BD59-A6C34878D82A}">
                    <a16:rowId xmlns:a16="http://schemas.microsoft.com/office/drawing/2014/main" val="10009"/>
                  </a:ext>
                </a:extLst>
              </a:tr>
            </a:tbl>
          </a:graphicData>
        </a:graphic>
      </p:graphicFrame>
      <p:sp>
        <p:nvSpPr>
          <p:cNvPr id="13" name="Content Placeholder 2">
            <a:extLst>
              <a:ext uri="{FF2B5EF4-FFF2-40B4-BE49-F238E27FC236}">
                <a16:creationId xmlns:a16="http://schemas.microsoft.com/office/drawing/2014/main" id="{755D2BD7-FD97-A64C-809E-EAC946D6595B}"/>
              </a:ext>
            </a:extLst>
          </p:cNvPr>
          <p:cNvSpPr txBox="1">
            <a:spLocks/>
          </p:cNvSpPr>
          <p:nvPr/>
        </p:nvSpPr>
        <p:spPr>
          <a:xfrm>
            <a:off x="198783" y="2246873"/>
            <a:ext cx="4434051" cy="381476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defRPr/>
            </a:pPr>
            <a:r>
              <a:rPr lang="en-US" sz="3600" dirty="0">
                <a:solidFill>
                  <a:srgbClr val="FFFFFF"/>
                </a:solidFill>
                <a:cs typeface="Courier New" pitchFamily="49" charset="0"/>
              </a:rPr>
              <a:t>CREATE TABLE Sharknado(</a:t>
            </a:r>
          </a:p>
          <a:p>
            <a:pPr marL="0" indent="0">
              <a:buFont typeface="Arial" panose="020B0604020202020204" pitchFamily="34" charset="0"/>
              <a:buNone/>
              <a:defRPr/>
            </a:pPr>
            <a:r>
              <a:rPr lang="en-US" sz="3600" dirty="0" err="1">
                <a:solidFill>
                  <a:srgbClr val="FFFFFF"/>
                </a:solidFill>
                <a:cs typeface="Courier New" pitchFamily="49" charset="0"/>
              </a:rPr>
              <a:t>CustomerID</a:t>
            </a:r>
            <a:r>
              <a:rPr lang="en-US" sz="3600" dirty="0">
                <a:solidFill>
                  <a:srgbClr val="FFFFFF"/>
                </a:solidFill>
                <a:cs typeface="Courier New" pitchFamily="49" charset="0"/>
              </a:rPr>
              <a:t> INT</a:t>
            </a:r>
          </a:p>
          <a:p>
            <a:pPr marL="0" indent="0">
              <a:buFont typeface="Arial" panose="020B0604020202020204" pitchFamily="34" charset="0"/>
              <a:buNone/>
              <a:defRPr/>
            </a:pPr>
            <a:r>
              <a:rPr lang="en-US" sz="3600" dirty="0">
                <a:solidFill>
                  <a:srgbClr val="FFFFFF"/>
                </a:solidFill>
                <a:cs typeface="Courier New" pitchFamily="49" charset="0"/>
              </a:rPr>
              <a:t> , </a:t>
            </a:r>
            <a:r>
              <a:rPr lang="en-US" sz="3600" dirty="0" err="1">
                <a:solidFill>
                  <a:srgbClr val="FFFFFF"/>
                </a:solidFill>
                <a:cs typeface="Courier New" pitchFamily="49" charset="0"/>
              </a:rPr>
              <a:t>CustomerName</a:t>
            </a:r>
            <a:r>
              <a:rPr lang="en-US" sz="3600" dirty="0">
                <a:solidFill>
                  <a:srgbClr val="FFFFFF"/>
                </a:solidFill>
                <a:cs typeface="Courier New" pitchFamily="49" charset="0"/>
              </a:rPr>
              <a:t> 	VARCHAR(50)</a:t>
            </a:r>
          </a:p>
          <a:p>
            <a:pPr marL="0" indent="0">
              <a:buFont typeface="Arial" panose="020B0604020202020204" pitchFamily="34" charset="0"/>
              <a:buNone/>
              <a:defRPr/>
            </a:pPr>
            <a:r>
              <a:rPr lang="en-US" sz="3600" dirty="0">
                <a:solidFill>
                  <a:srgbClr val="FFFFFF"/>
                </a:solidFill>
                <a:cs typeface="Courier New" pitchFamily="49" charset="0"/>
              </a:rPr>
              <a:t>, </a:t>
            </a:r>
            <a:r>
              <a:rPr lang="en-US" sz="3600" dirty="0" err="1">
                <a:solidFill>
                  <a:srgbClr val="FFFFFF"/>
                </a:solidFill>
                <a:cs typeface="Courier New" pitchFamily="49" charset="0"/>
              </a:rPr>
              <a:t>CustomerState</a:t>
            </a:r>
            <a:r>
              <a:rPr lang="en-US" sz="3600" dirty="0">
                <a:solidFill>
                  <a:srgbClr val="FFFFFF"/>
                </a:solidFill>
                <a:cs typeface="Courier New" pitchFamily="49" charset="0"/>
              </a:rPr>
              <a:t> 	CHAR(2)</a:t>
            </a:r>
          </a:p>
          <a:p>
            <a:pPr marL="0" indent="0">
              <a:buFont typeface="Arial" panose="020B0604020202020204" pitchFamily="34" charset="0"/>
              <a:buNone/>
              <a:defRPr/>
            </a:pPr>
            <a:r>
              <a:rPr lang="en-US" sz="3600" dirty="0">
                <a:solidFill>
                  <a:srgbClr val="FFFFFF"/>
                </a:solidFill>
                <a:cs typeface="Courier New" pitchFamily="49" charset="0"/>
              </a:rPr>
              <a:t>);</a:t>
            </a:r>
          </a:p>
          <a:p>
            <a:pPr marL="457200" lvl="1" indent="0">
              <a:buFont typeface="Arial" panose="020B0604020202020204" pitchFamily="34" charset="0"/>
              <a:buNone/>
              <a:defRPr/>
            </a:pPr>
            <a:endParaRPr lang="en-US" sz="1400" dirty="0">
              <a:solidFill>
                <a:srgbClr val="FFFFFF"/>
              </a:solidFill>
            </a:endParaRPr>
          </a:p>
          <a:p>
            <a:pPr marL="457200" lvl="1" indent="0">
              <a:buFont typeface="Arial" panose="020B0604020202020204" pitchFamily="34" charset="0"/>
              <a:buNone/>
              <a:defRPr/>
            </a:pPr>
            <a:endParaRPr lang="en-US" sz="1400" dirty="0">
              <a:solidFill>
                <a:srgbClr val="FFFFFF"/>
              </a:solidFill>
            </a:endParaRPr>
          </a:p>
          <a:p>
            <a:pPr marL="457200" lvl="1" indent="0">
              <a:buFont typeface="Arial" panose="020B0604020202020204" pitchFamily="34" charset="0"/>
              <a:buNone/>
              <a:defRPr/>
            </a:pPr>
            <a:endParaRPr lang="en-US" sz="1400" dirty="0">
              <a:solidFill>
                <a:srgbClr val="FFFFFF"/>
              </a:solidFill>
            </a:endParaRPr>
          </a:p>
          <a:p>
            <a:pPr marL="457200" lvl="1" indent="0">
              <a:buFont typeface="Arial" panose="020B0604020202020204" pitchFamily="34" charset="0"/>
              <a:buNone/>
              <a:defRPr/>
            </a:pPr>
            <a:endParaRPr lang="en-US" sz="1400" dirty="0">
              <a:solidFill>
                <a:srgbClr val="FFFFFF"/>
              </a:solidFill>
            </a:endParaRPr>
          </a:p>
          <a:p>
            <a:pPr marL="457200" lvl="1" indent="0">
              <a:buFont typeface="Arial" panose="020B0604020202020204" pitchFamily="34" charset="0"/>
              <a:buNone/>
              <a:defRPr/>
            </a:pPr>
            <a:endParaRPr lang="en-US" sz="1400" dirty="0">
              <a:solidFill>
                <a:srgbClr val="FFFFFF"/>
              </a:solidFill>
            </a:endParaRPr>
          </a:p>
          <a:p>
            <a:pPr marL="457200" lvl="1" indent="0">
              <a:buFont typeface="Arial" panose="020B0604020202020204" pitchFamily="34" charset="0"/>
              <a:buNone/>
              <a:defRPr/>
            </a:pPr>
            <a:endParaRPr lang="en-US" sz="1400" dirty="0">
              <a:solidFill>
                <a:srgbClr val="FFFFFF"/>
              </a:solidFill>
            </a:endParaRPr>
          </a:p>
          <a:p>
            <a:pPr marL="0" indent="0">
              <a:buFont typeface="Arial" panose="020B0604020202020204" pitchFamily="34" charset="0"/>
              <a:buNone/>
              <a:defRPr/>
            </a:pPr>
            <a:r>
              <a:rPr lang="en-US" sz="1400" dirty="0">
                <a:solidFill>
                  <a:srgbClr val="FFFFFF"/>
                </a:solidFill>
              </a:rPr>
              <a:t>	</a:t>
            </a:r>
          </a:p>
        </p:txBody>
      </p:sp>
    </p:spTree>
    <p:extLst>
      <p:ext uri="{BB962C8B-B14F-4D97-AF65-F5344CB8AC3E}">
        <p14:creationId xmlns:p14="http://schemas.microsoft.com/office/powerpoint/2010/main" val="833747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65823-235D-A64F-ACCD-3D49B888E7AC}"/>
              </a:ext>
            </a:extLst>
          </p:cNvPr>
          <p:cNvSpPr>
            <a:spLocks noGrp="1"/>
          </p:cNvSpPr>
          <p:nvPr>
            <p:ph type="title"/>
          </p:nvPr>
        </p:nvSpPr>
        <p:spPr>
          <a:xfrm>
            <a:off x="680321" y="753228"/>
            <a:ext cx="9613861" cy="1080938"/>
          </a:xfrm>
        </p:spPr>
        <p:txBody>
          <a:bodyPr>
            <a:normAutofit/>
          </a:bodyPr>
          <a:lstStyle/>
          <a:p>
            <a:r>
              <a:rPr lang="en-US" dirty="0"/>
              <a:t>GitHub</a:t>
            </a:r>
          </a:p>
        </p:txBody>
      </p:sp>
      <p:sp>
        <p:nvSpPr>
          <p:cNvPr id="3" name="Content Placeholder 2">
            <a:extLst>
              <a:ext uri="{FF2B5EF4-FFF2-40B4-BE49-F238E27FC236}">
                <a16:creationId xmlns:a16="http://schemas.microsoft.com/office/drawing/2014/main" id="{4B67062E-444E-134A-A4AE-E98FA6143AF8}"/>
              </a:ext>
            </a:extLst>
          </p:cNvPr>
          <p:cNvSpPr>
            <a:spLocks noGrp="1"/>
          </p:cNvSpPr>
          <p:nvPr>
            <p:ph idx="1"/>
          </p:nvPr>
        </p:nvSpPr>
        <p:spPr>
          <a:xfrm>
            <a:off x="680322" y="2336873"/>
            <a:ext cx="6232542" cy="3599316"/>
          </a:xfrm>
        </p:spPr>
        <p:txBody>
          <a:bodyPr>
            <a:normAutofit fontScale="92500"/>
          </a:bodyPr>
          <a:lstStyle/>
          <a:p>
            <a:pPr marL="0" indent="0" algn="ctr">
              <a:buNone/>
            </a:pPr>
            <a:r>
              <a:rPr lang="en-US" sz="4000" dirty="0"/>
              <a:t>Slide deck and script demos for this presentation can be downloaded from </a:t>
            </a:r>
            <a:r>
              <a:rPr lang="en-US" sz="4000" dirty="0" err="1"/>
              <a:t>Github</a:t>
            </a:r>
            <a:endParaRPr lang="en-US" sz="4000" dirty="0"/>
          </a:p>
          <a:p>
            <a:pPr marL="0" indent="0" algn="ctr">
              <a:buNone/>
            </a:pPr>
            <a:endParaRPr lang="en-US" sz="4000" dirty="0"/>
          </a:p>
          <a:p>
            <a:pPr marL="0" indent="0" algn="ctr">
              <a:buNone/>
            </a:pPr>
            <a:r>
              <a:rPr lang="en-US" sz="4000" dirty="0">
                <a:hlinkClick r:id="rId2"/>
              </a:rPr>
              <a:t>http://bit.ly/databaseology</a:t>
            </a:r>
            <a:endParaRPr lang="en-US" sz="4000" dirty="0"/>
          </a:p>
          <a:p>
            <a:pPr marL="0" indent="0" algn="ctr">
              <a:buNone/>
            </a:pPr>
            <a:endParaRPr lang="en-US" dirty="0"/>
          </a:p>
        </p:txBody>
      </p:sp>
      <p:pic>
        <p:nvPicPr>
          <p:cNvPr id="4" name="Picture 3">
            <a:extLst>
              <a:ext uri="{FF2B5EF4-FFF2-40B4-BE49-F238E27FC236}">
                <a16:creationId xmlns:a16="http://schemas.microsoft.com/office/drawing/2014/main" id="{CC160118-BD8C-1847-B887-E810ECECD19E}"/>
              </a:ext>
            </a:extLst>
          </p:cNvPr>
          <p:cNvPicPr>
            <a:picLocks noChangeAspect="1"/>
          </p:cNvPicPr>
          <p:nvPr/>
        </p:nvPicPr>
        <p:blipFill>
          <a:blip r:embed="rId3"/>
          <a:stretch>
            <a:fillRect/>
          </a:stretch>
        </p:blipFill>
        <p:spPr>
          <a:xfrm>
            <a:off x="7522463" y="2618855"/>
            <a:ext cx="4198182" cy="2186834"/>
          </a:xfrm>
          <a:prstGeom prst="rect">
            <a:avLst/>
          </a:prstGeom>
          <a:ln>
            <a:noFill/>
          </a:ln>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1141964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0B0BBD46-E160-4D02-9D82-3934E3970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3114C8A4-DCE7-4155-98CA-D8826574B70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8369" name="Title 1"/>
          <p:cNvSpPr>
            <a:spLocks noGrp="1"/>
          </p:cNvSpPr>
          <p:nvPr>
            <p:ph type="title"/>
          </p:nvPr>
        </p:nvSpPr>
        <p:spPr>
          <a:xfrm>
            <a:off x="680321" y="321733"/>
            <a:ext cx="9900593" cy="1080938"/>
          </a:xfrm>
        </p:spPr>
        <p:txBody>
          <a:bodyPr>
            <a:normAutofit/>
          </a:bodyPr>
          <a:lstStyle/>
          <a:p>
            <a:pPr eaLnBrk="1" hangingPunct="1"/>
            <a:r>
              <a:rPr lang="en-US" altLang="en-US" sz="4800" dirty="0">
                <a:solidFill>
                  <a:srgbClr val="FFFFFF"/>
                </a:solidFill>
                <a:ea typeface="ＭＳ Ｐゴシック" charset="-128"/>
              </a:rPr>
              <a:t>Records</a:t>
            </a:r>
          </a:p>
        </p:txBody>
      </p:sp>
      <p:sp>
        <p:nvSpPr>
          <p:cNvPr id="74" name="Rectangle 73">
            <a:extLst>
              <a:ext uri="{FF2B5EF4-FFF2-40B4-BE49-F238E27FC236}">
                <a16:creationId xmlns:a16="http://schemas.microsoft.com/office/drawing/2014/main" id="{77A64E61-6D37-4CB3-8F42-66B0DACBCB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4402"/>
            <a:ext cx="12192000" cy="5133597"/>
          </a:xfrm>
          <a:prstGeom prst="rect">
            <a:avLst/>
          </a:prstGeom>
          <a:solidFill>
            <a:schemeClr val="bg1"/>
          </a:solidFill>
          <a:ln>
            <a:noFill/>
          </a:ln>
          <a:effectLst>
            <a:outerShdw blurRad="889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80321" y="2336873"/>
            <a:ext cx="11000145" cy="4032122"/>
          </a:xfrm>
        </p:spPr>
        <p:txBody>
          <a:bodyPr rtlCol="0" anchor="t">
            <a:normAutofit fontScale="92500" lnSpcReduction="10000"/>
          </a:bodyPr>
          <a:lstStyle/>
          <a:p>
            <a:pPr marL="0" indent="0">
              <a:buNone/>
              <a:defRPr/>
            </a:pPr>
            <a:r>
              <a:rPr lang="en-US" sz="3900" dirty="0">
                <a:cs typeface="Courier New" pitchFamily="49" charset="0"/>
              </a:rPr>
              <a:t>CREATE TABLE Sharknado(</a:t>
            </a:r>
          </a:p>
          <a:p>
            <a:pPr marL="457200" lvl="1" indent="0">
              <a:buNone/>
              <a:defRPr/>
            </a:pPr>
            <a:r>
              <a:rPr lang="en-US" sz="3900" dirty="0">
                <a:cs typeface="Courier New" pitchFamily="49" charset="0"/>
              </a:rPr>
              <a:t>		</a:t>
            </a:r>
            <a:r>
              <a:rPr lang="en-US" sz="3900" dirty="0" err="1">
                <a:cs typeface="Courier New" pitchFamily="49" charset="0"/>
              </a:rPr>
              <a:t>CustomerID</a:t>
            </a:r>
            <a:r>
              <a:rPr lang="en-US" sz="3900" dirty="0">
                <a:cs typeface="Courier New" pitchFamily="49" charset="0"/>
              </a:rPr>
              <a:t> INT</a:t>
            </a:r>
          </a:p>
          <a:p>
            <a:pPr marL="457200" lvl="1" indent="0">
              <a:buNone/>
              <a:defRPr/>
            </a:pPr>
            <a:r>
              <a:rPr lang="en-US" sz="3900" dirty="0">
                <a:cs typeface="Courier New" pitchFamily="49" charset="0"/>
              </a:rPr>
              <a:t>		, </a:t>
            </a:r>
            <a:r>
              <a:rPr lang="en-US" sz="3900" dirty="0" err="1">
                <a:cs typeface="Courier New" pitchFamily="49" charset="0"/>
              </a:rPr>
              <a:t>CustomerName</a:t>
            </a:r>
            <a:r>
              <a:rPr lang="en-US" sz="3900" dirty="0">
                <a:cs typeface="Courier New" pitchFamily="49" charset="0"/>
              </a:rPr>
              <a:t> VARCHAR(50)</a:t>
            </a:r>
          </a:p>
          <a:p>
            <a:pPr marL="457200" lvl="1" indent="0">
              <a:buNone/>
              <a:defRPr/>
            </a:pPr>
            <a:r>
              <a:rPr lang="en-US" sz="3900" dirty="0">
                <a:cs typeface="Courier New" pitchFamily="49" charset="0"/>
              </a:rPr>
              <a:t>		, </a:t>
            </a:r>
            <a:r>
              <a:rPr lang="en-US" sz="3900" dirty="0" err="1">
                <a:cs typeface="Courier New" pitchFamily="49" charset="0"/>
              </a:rPr>
              <a:t>CustomerState</a:t>
            </a:r>
            <a:r>
              <a:rPr lang="en-US" sz="3900" dirty="0">
                <a:cs typeface="Courier New" pitchFamily="49" charset="0"/>
              </a:rPr>
              <a:t> CHAR(2)	</a:t>
            </a:r>
          </a:p>
          <a:p>
            <a:pPr marL="457200" lvl="1" indent="0">
              <a:buNone/>
              <a:defRPr/>
            </a:pPr>
            <a:r>
              <a:rPr lang="en-US" sz="3900" dirty="0">
                <a:cs typeface="Courier New" pitchFamily="49" charset="0"/>
              </a:rPr>
              <a:t>);</a:t>
            </a:r>
          </a:p>
          <a:p>
            <a:pPr marL="457200" lvl="1" indent="0">
              <a:buNone/>
              <a:defRPr/>
            </a:pPr>
            <a:endParaRPr lang="en-US" sz="3200" dirty="0">
              <a:ea typeface="+mn-ea"/>
            </a:endParaRPr>
          </a:p>
          <a:p>
            <a:pPr marL="457200" lvl="1" indent="0">
              <a:buNone/>
              <a:defRPr/>
            </a:pPr>
            <a:endParaRPr lang="en-US" sz="3200" dirty="0">
              <a:ea typeface="+mn-ea"/>
            </a:endParaRPr>
          </a:p>
          <a:p>
            <a:pPr marL="0" indent="0">
              <a:buNone/>
              <a:defRPr/>
            </a:pPr>
            <a:r>
              <a:rPr lang="en-US" sz="3200" dirty="0">
                <a:ea typeface="+mn-ea"/>
                <a:cs typeface="+mn-cs"/>
              </a:rPr>
              <a:t>	</a:t>
            </a:r>
          </a:p>
        </p:txBody>
      </p:sp>
      <p:sp>
        <p:nvSpPr>
          <p:cNvPr id="7" name="Rectangle 1">
            <a:extLst>
              <a:ext uri="{FF2B5EF4-FFF2-40B4-BE49-F238E27FC236}">
                <a16:creationId xmlns:a16="http://schemas.microsoft.com/office/drawing/2014/main" id="{C0CD531C-ACDA-FB43-98B1-C9F54C6FB13F}"/>
              </a:ext>
            </a:extLst>
          </p:cNvPr>
          <p:cNvSpPr>
            <a:spLocks noChangeArrowheads="1"/>
          </p:cNvSpPr>
          <p:nvPr/>
        </p:nvSpPr>
        <p:spPr bwMode="auto">
          <a:xfrm>
            <a:off x="1925515" y="5365139"/>
            <a:ext cx="754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128"/>
              </a:defRPr>
            </a:lvl1pPr>
            <a:lvl2pPr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lvl="1" algn="ctr" eaLnBrk="1" hangingPunct="1"/>
            <a:r>
              <a:rPr lang="en-US" altLang="en-US" sz="3200" dirty="0">
                <a:solidFill>
                  <a:srgbClr val="FF0000"/>
                </a:solidFill>
              </a:rPr>
              <a:t>8060 / 69 bytes = 116 rows per page</a:t>
            </a:r>
          </a:p>
        </p:txBody>
      </p:sp>
    </p:spTree>
    <p:extLst>
      <p:ext uri="{BB962C8B-B14F-4D97-AF65-F5344CB8AC3E}">
        <p14:creationId xmlns:p14="http://schemas.microsoft.com/office/powerpoint/2010/main" val="203560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109569" name="Title 1"/>
          <p:cNvSpPr>
            <a:spLocks noGrp="1"/>
          </p:cNvSpPr>
          <p:nvPr>
            <p:ph type="title"/>
          </p:nvPr>
        </p:nvSpPr>
        <p:spPr>
          <a:xfrm>
            <a:off x="680321" y="753228"/>
            <a:ext cx="9613861" cy="1080938"/>
          </a:xfrm>
        </p:spPr>
        <p:txBody>
          <a:bodyPr>
            <a:normAutofit/>
          </a:bodyPr>
          <a:lstStyle/>
          <a:p>
            <a:pPr eaLnBrk="1" hangingPunct="1"/>
            <a:r>
              <a:rPr lang="en-US" altLang="en-US">
                <a:ea typeface="ＭＳ Ｐゴシック" charset="-128"/>
              </a:rPr>
              <a:t>Bring it all together</a:t>
            </a:r>
          </a:p>
        </p:txBody>
      </p:sp>
      <p:graphicFrame>
        <p:nvGraphicFramePr>
          <p:cNvPr id="109572" name="Content Placeholder 2">
            <a:extLst>
              <a:ext uri="{FF2B5EF4-FFF2-40B4-BE49-F238E27FC236}">
                <a16:creationId xmlns:a16="http://schemas.microsoft.com/office/drawing/2014/main" id="{B28443B1-65E8-4FFE-9E2B-C5CB689FFAC8}"/>
              </a:ext>
            </a:extLst>
          </p:cNvPr>
          <p:cNvGraphicFramePr>
            <a:graphicFrameLocks noGrp="1"/>
          </p:cNvGraphicFramePr>
          <p:nvPr>
            <p:ph idx="1"/>
            <p:extLst>
              <p:ext uri="{D42A27DB-BD31-4B8C-83A1-F6EECF244321}">
                <p14:modId xmlns:p14="http://schemas.microsoft.com/office/powerpoint/2010/main" val="2859172375"/>
              </p:ext>
            </p:extLst>
          </p:nvPr>
        </p:nvGraphicFramePr>
        <p:xfrm>
          <a:off x="681037" y="2336800"/>
          <a:ext cx="10830641" cy="35988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70663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93BE068-EB49-4EE8-B342-7FF888A468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C1B05C9B-60E1-40F3-BB02-7DAF0B1F01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1618" name="Content Placeholder 2"/>
          <p:cNvSpPr>
            <a:spLocks noGrp="1"/>
          </p:cNvSpPr>
          <p:nvPr>
            <p:ph idx="1"/>
          </p:nvPr>
        </p:nvSpPr>
        <p:spPr>
          <a:xfrm>
            <a:off x="643467" y="664477"/>
            <a:ext cx="8324618" cy="3557525"/>
          </a:xfrm>
        </p:spPr>
        <p:txBody>
          <a:bodyPr vert="horz" lIns="91440" tIns="45720" rIns="91440" bIns="45720" rtlCol="0" anchor="b">
            <a:normAutofit/>
          </a:bodyPr>
          <a:lstStyle/>
          <a:p>
            <a:endParaRPr lang="en-US" altLang="en-US" sz="2000"/>
          </a:p>
          <a:p>
            <a:endParaRPr lang="en-US" altLang="en-US" sz="2000"/>
          </a:p>
        </p:txBody>
      </p:sp>
      <p:sp>
        <p:nvSpPr>
          <p:cNvPr id="75" name="Rectangle 74">
            <a:extLst>
              <a:ext uri="{FF2B5EF4-FFF2-40B4-BE49-F238E27FC236}">
                <a16:creationId xmlns:a16="http://schemas.microsoft.com/office/drawing/2014/main" id="{80C94170-18D0-486D-BF90-C5D8F24654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92F0C59B-04F6-4625-98E1-3A5809FD1D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id="{8767E8E7-51DC-B940-8F98-CB2769053F8A}"/>
              </a:ext>
            </a:extLst>
          </p:cNvPr>
          <p:cNvSpPr txBox="1">
            <a:spLocks/>
          </p:cNvSpPr>
          <p:nvPr/>
        </p:nvSpPr>
        <p:spPr>
          <a:xfrm>
            <a:off x="680321" y="4714194"/>
            <a:ext cx="8129353" cy="13111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r">
              <a:spcAft>
                <a:spcPts val="600"/>
              </a:spcAft>
              <a:defRPr/>
            </a:pPr>
            <a:r>
              <a:rPr lang="en-US" sz="4800" dirty="0">
                <a:solidFill>
                  <a:srgbClr val="FFFFFF"/>
                </a:solidFill>
              </a:rPr>
              <a:t>Summary</a:t>
            </a:r>
          </a:p>
        </p:txBody>
      </p:sp>
      <p:sp>
        <p:nvSpPr>
          <p:cNvPr id="79" name="Rectangle 78">
            <a:extLst>
              <a:ext uri="{FF2B5EF4-FFF2-40B4-BE49-F238E27FC236}">
                <a16:creationId xmlns:a16="http://schemas.microsoft.com/office/drawing/2014/main" id="{E94F92A3-106C-4644-B506-76132863E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191468"/>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39D9C4DB-091C-47D0-BDA8-3375FF998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4D4FFF3E-B3BC-5843-887C-A7A1A839D677}"/>
              </a:ext>
            </a:extLst>
          </p:cNvPr>
          <p:cNvSpPr/>
          <p:nvPr/>
        </p:nvSpPr>
        <p:spPr>
          <a:xfrm>
            <a:off x="476127" y="357709"/>
            <a:ext cx="11236569" cy="3539430"/>
          </a:xfrm>
          <a:prstGeom prst="rect">
            <a:avLst/>
          </a:prstGeom>
        </p:spPr>
        <p:txBody>
          <a:bodyPr wrap="square">
            <a:spAutoFit/>
          </a:bodyPr>
          <a:lstStyle/>
          <a:p>
            <a:pPr marL="342900" indent="-342900">
              <a:buFont typeface="Arial"/>
              <a:buChar char="•"/>
              <a:defRPr/>
            </a:pPr>
            <a:r>
              <a:rPr lang="en-US" sz="3200" dirty="0">
                <a:ea typeface="ＭＳ Ｐゴシック" charset="0"/>
                <a:cs typeface="ＭＳ Ｐゴシック" charset="0"/>
              </a:rPr>
              <a:t>Understanding the internals is critical for everything.</a:t>
            </a:r>
          </a:p>
          <a:p>
            <a:pPr>
              <a:defRPr/>
            </a:pPr>
            <a:endParaRPr lang="en-US" sz="3200" dirty="0">
              <a:ea typeface="ＭＳ Ｐゴシック" charset="0"/>
              <a:cs typeface="ＭＳ Ｐゴシック" charset="0"/>
            </a:endParaRPr>
          </a:p>
          <a:p>
            <a:pPr marL="342900" indent="-342900">
              <a:buFont typeface="Arial"/>
              <a:buChar char="•"/>
              <a:defRPr/>
            </a:pPr>
            <a:r>
              <a:rPr lang="en-US" sz="3200" dirty="0">
                <a:ea typeface="ＭＳ Ｐゴシック" charset="0"/>
                <a:cs typeface="ＭＳ Ｐゴシック" charset="0"/>
              </a:rPr>
              <a:t>Smart table design will lead to:</a:t>
            </a:r>
          </a:p>
          <a:p>
            <a:pPr marL="800100" lvl="1" indent="-342900">
              <a:buFont typeface="Arial"/>
              <a:buChar char="•"/>
              <a:defRPr/>
            </a:pPr>
            <a:r>
              <a:rPr lang="en-US" sz="3200" dirty="0">
                <a:ea typeface="ＭＳ Ｐゴシック" charset="0"/>
                <a:cs typeface="ＭＳ Ｐゴシック" charset="0"/>
              </a:rPr>
              <a:t>More rows on a page</a:t>
            </a:r>
          </a:p>
          <a:p>
            <a:pPr marL="800100" lvl="1" indent="-342900">
              <a:buFont typeface="Arial"/>
              <a:buChar char="•"/>
              <a:defRPr/>
            </a:pPr>
            <a:r>
              <a:rPr lang="en-US" sz="3200" dirty="0">
                <a:ea typeface="ＭＳ Ｐゴシック" charset="0"/>
                <a:cs typeface="ＭＳ Ｐゴシック" charset="0"/>
              </a:rPr>
              <a:t>Less Pages to store the data</a:t>
            </a:r>
          </a:p>
          <a:p>
            <a:pPr marL="800100" lvl="1" indent="-342900">
              <a:buFont typeface="Arial"/>
              <a:buChar char="•"/>
              <a:defRPr/>
            </a:pPr>
            <a:r>
              <a:rPr lang="en-US" sz="3200" dirty="0">
                <a:ea typeface="ＭＳ Ｐゴシック" charset="0"/>
                <a:cs typeface="ＭＳ Ｐゴシック" charset="0"/>
              </a:rPr>
              <a:t>Less Work for SQL Server to read the pages</a:t>
            </a:r>
          </a:p>
          <a:p>
            <a:pPr marL="800100" lvl="1" indent="-342900">
              <a:buFont typeface="Arial"/>
              <a:buChar char="•"/>
              <a:defRPr/>
            </a:pPr>
            <a:r>
              <a:rPr lang="en-US" sz="3200" dirty="0">
                <a:ea typeface="ＭＳ Ｐゴシック" charset="0"/>
                <a:cs typeface="ＭＳ Ｐゴシック" charset="0"/>
              </a:rPr>
              <a:t>Faster response times</a:t>
            </a:r>
          </a:p>
        </p:txBody>
      </p:sp>
    </p:spTree>
    <p:extLst>
      <p:ext uri="{BB962C8B-B14F-4D97-AF65-F5344CB8AC3E}">
        <p14:creationId xmlns:p14="http://schemas.microsoft.com/office/powerpoint/2010/main" val="1553620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73E8A9A-DA4B-4F12-9331-219EBE523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81776" y="0"/>
            <a:ext cx="91763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3" name="Picture 72">
            <a:extLst>
              <a:ext uri="{FF2B5EF4-FFF2-40B4-BE49-F238E27FC236}">
                <a16:creationId xmlns:a16="http://schemas.microsoft.com/office/drawing/2014/main" id="{1C4DCE7A-0E46-404B-9E0D-E93DC7B2A86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5" name="Rectangle 74">
            <a:extLst>
              <a:ext uri="{FF2B5EF4-FFF2-40B4-BE49-F238E27FC236}">
                <a16:creationId xmlns:a16="http://schemas.microsoft.com/office/drawing/2014/main" id="{ADD673B7-F6B7-43EE-936B-D09F3A337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81776" cy="6858000"/>
          </a:xfrm>
          <a:prstGeom prst="rect">
            <a:avLst/>
          </a:prstGeom>
          <a:solidFill>
            <a:schemeClr val="bg1"/>
          </a:solidFill>
          <a:ln>
            <a:noFill/>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665" name="Title 1"/>
          <p:cNvSpPr>
            <a:spLocks noGrp="1"/>
          </p:cNvSpPr>
          <p:nvPr>
            <p:ph type="title"/>
          </p:nvPr>
        </p:nvSpPr>
        <p:spPr>
          <a:xfrm>
            <a:off x="7210464" y="643466"/>
            <a:ext cx="3846292" cy="5205943"/>
          </a:xfrm>
        </p:spPr>
        <p:txBody>
          <a:bodyPr anchor="b">
            <a:normAutofit/>
          </a:bodyPr>
          <a:lstStyle/>
          <a:p>
            <a:pPr algn="r" eaLnBrk="1" hangingPunct="1"/>
            <a:r>
              <a:rPr lang="en-US" altLang="en-US" sz="4800" dirty="0">
                <a:solidFill>
                  <a:schemeClr val="accent1"/>
                </a:solidFill>
                <a:ea typeface="ＭＳ Ｐゴシック" charset="-128"/>
              </a:rPr>
              <a:t>Resources</a:t>
            </a:r>
          </a:p>
        </p:txBody>
      </p:sp>
      <p:sp>
        <p:nvSpPr>
          <p:cNvPr id="113666" name="Content Placeholder 2"/>
          <p:cNvSpPr>
            <a:spLocks noGrp="1"/>
          </p:cNvSpPr>
          <p:nvPr>
            <p:ph idx="1"/>
          </p:nvPr>
        </p:nvSpPr>
        <p:spPr>
          <a:xfrm>
            <a:off x="193432" y="643466"/>
            <a:ext cx="7561384" cy="6290652"/>
          </a:xfrm>
        </p:spPr>
        <p:txBody>
          <a:bodyPr anchor="ctr">
            <a:normAutofit/>
          </a:bodyPr>
          <a:lstStyle/>
          <a:p>
            <a:pPr eaLnBrk="1" hangingPunct="1"/>
            <a:r>
              <a:rPr lang="en-US" altLang="en-US" sz="2000" dirty="0">
                <a:ea typeface="ＭＳ Ｐゴシック" charset="-128"/>
              </a:rPr>
              <a:t>MCM Readiness Video</a:t>
            </a:r>
          </a:p>
          <a:p>
            <a:pPr lvl="1" eaLnBrk="1" hangingPunct="1"/>
            <a:r>
              <a:rPr lang="en-US" altLang="en-US" dirty="0">
                <a:ea typeface="ＭＳ Ｐゴシック" charset="-128"/>
                <a:hlinkClick r:id="rId4"/>
              </a:rPr>
              <a:t>http://technet.microsoft.com/en-US/sqlserver/gg313756.aspx</a:t>
            </a:r>
            <a:endParaRPr lang="en-US" altLang="en-US" dirty="0">
              <a:ea typeface="ＭＳ Ｐゴシック" charset="-128"/>
            </a:endParaRPr>
          </a:p>
          <a:p>
            <a:pPr eaLnBrk="1" hangingPunct="1"/>
            <a:r>
              <a:rPr lang="en-US" altLang="en-US" sz="2000" dirty="0">
                <a:ea typeface="ＭＳ Ｐゴシック" charset="-128"/>
              </a:rPr>
              <a:t>DBCC IND/PAGE</a:t>
            </a:r>
            <a:endParaRPr lang="en-US" altLang="ja-JP" sz="2000" dirty="0">
              <a:ea typeface="ＭＳ Ｐゴシック" charset="-128"/>
              <a:hlinkClick r:id="rId5"/>
            </a:endParaRPr>
          </a:p>
          <a:p>
            <a:pPr lvl="1" eaLnBrk="1" hangingPunct="1"/>
            <a:r>
              <a:rPr lang="en-US" altLang="ja-JP" dirty="0">
                <a:ea typeface="ＭＳ Ｐゴシック" charset="-128"/>
              </a:rPr>
              <a:t>Paul Randal - </a:t>
            </a:r>
            <a:r>
              <a:rPr lang="en-US" altLang="ja-JP" dirty="0">
                <a:ea typeface="ＭＳ Ｐゴシック" charset="-128"/>
                <a:hlinkClick r:id="rId6"/>
              </a:rPr>
              <a:t>http://www.sqlskills.com/blogs/paul/category/dbcc/</a:t>
            </a:r>
            <a:endParaRPr lang="en-US" altLang="ja-JP" dirty="0">
              <a:ea typeface="ＭＳ Ｐゴシック" charset="-128"/>
              <a:hlinkClick r:id="rId5"/>
            </a:endParaRPr>
          </a:p>
          <a:p>
            <a:pPr lvl="1" eaLnBrk="1" hangingPunct="1"/>
            <a:r>
              <a:rPr lang="en-US" altLang="ja-JP" dirty="0">
                <a:ea typeface="ＭＳ Ｐゴシック" charset="-128"/>
                <a:hlinkClick r:id="rId5"/>
              </a:rPr>
              <a:t>http://blogs.msdn.com/b/sqlserverstorageengine/archive/2006/12/13/more-undocumented-fun_3a00_-dbcc-ind_2c00_-dbcc-page_2c00_-and-off_2d00_row-columns.aspx</a:t>
            </a:r>
            <a:endParaRPr lang="en-US" altLang="ja-JP" dirty="0">
              <a:ea typeface="ＭＳ Ｐゴシック" charset="-128"/>
            </a:endParaRPr>
          </a:p>
          <a:p>
            <a:pPr eaLnBrk="1" hangingPunct="1"/>
            <a:r>
              <a:rPr lang="en-US" altLang="en-US" sz="2000" dirty="0">
                <a:ea typeface="ＭＳ Ｐゴシック" charset="-128"/>
              </a:rPr>
              <a:t>Data Types</a:t>
            </a:r>
          </a:p>
          <a:p>
            <a:pPr lvl="1" eaLnBrk="1" hangingPunct="1"/>
            <a:r>
              <a:rPr lang="en-US" altLang="en-US" dirty="0">
                <a:ea typeface="ＭＳ Ｐゴシック" charset="-128"/>
                <a:hlinkClick r:id="rId7"/>
              </a:rPr>
              <a:t>http://msdn.microsoft.com/en-us/library/ms187752.aspx</a:t>
            </a:r>
            <a:endParaRPr lang="en-US" altLang="en-US" dirty="0">
              <a:ea typeface="ＭＳ Ｐゴシック" charset="-128"/>
            </a:endParaRPr>
          </a:p>
          <a:p>
            <a:pPr eaLnBrk="1" hangingPunct="1"/>
            <a:r>
              <a:rPr lang="en-US" altLang="en-US" sz="2000" dirty="0">
                <a:ea typeface="ＭＳ Ｐゴシック" charset="-128"/>
              </a:rPr>
              <a:t>SGAM, GAM, IAM, PFS, DIFFMAP</a:t>
            </a:r>
          </a:p>
          <a:p>
            <a:pPr lvl="1" eaLnBrk="1" hangingPunct="1"/>
            <a:r>
              <a:rPr lang="en-US" altLang="en-US" dirty="0">
                <a:ea typeface="ＭＳ Ｐゴシック" charset="-128"/>
                <a:hlinkClick r:id="rId8"/>
              </a:rPr>
              <a:t>http://blogs.msdn.com/b/sqlserverstorageengine/archive/2006/07/08/under-the-covers-gam-sgam-and-pfs-pages.aspx</a:t>
            </a:r>
            <a:endParaRPr lang="en-US" altLang="en-US" dirty="0">
              <a:ea typeface="ＭＳ Ｐゴシック" charset="-128"/>
            </a:endParaRPr>
          </a:p>
          <a:p>
            <a:pPr eaLnBrk="1" hangingPunct="1"/>
            <a:r>
              <a:rPr lang="en-US" altLang="en-US" sz="2000" dirty="0">
                <a:ea typeface="ＭＳ Ｐゴシック" charset="-128"/>
              </a:rPr>
              <a:t>Anatomy of a Record (Paul Randal)</a:t>
            </a:r>
          </a:p>
          <a:p>
            <a:pPr lvl="1" eaLnBrk="1" hangingPunct="1"/>
            <a:r>
              <a:rPr lang="en-US" altLang="en-US" dirty="0">
                <a:ea typeface="ＭＳ Ｐゴシック" charset="-128"/>
                <a:hlinkClick r:id="rId9"/>
              </a:rPr>
              <a:t>http://www.sqlskills.com/blogs/paul/inside-the-storage-engine-anatomy-of-a-record/</a:t>
            </a:r>
            <a:endParaRPr lang="en-US" altLang="en-US" dirty="0">
              <a:ea typeface="ＭＳ Ｐゴシック" charset="-128"/>
            </a:endParaRPr>
          </a:p>
          <a:p>
            <a:pPr lvl="1" eaLnBrk="1" hangingPunct="1"/>
            <a:endParaRPr lang="en-US" altLang="en-US" dirty="0">
              <a:ea typeface="ＭＳ Ｐゴシック" charset="-128"/>
            </a:endParaRPr>
          </a:p>
          <a:p>
            <a:pPr lvl="1" eaLnBrk="1" hangingPunct="1"/>
            <a:endParaRPr lang="en-US" altLang="en-US" sz="1400" dirty="0">
              <a:ea typeface="ＭＳ Ｐゴシック" charset="-128"/>
            </a:endParaRPr>
          </a:p>
          <a:p>
            <a:pPr lvl="1" eaLnBrk="1" hangingPunct="1">
              <a:buFont typeface="Arial" charset="0"/>
              <a:buNone/>
            </a:pPr>
            <a:endParaRPr lang="en-US" altLang="en-US" sz="1400" dirty="0">
              <a:ea typeface="ＭＳ Ｐゴシック" charset="-128"/>
            </a:endParaRPr>
          </a:p>
        </p:txBody>
      </p:sp>
    </p:spTree>
    <p:extLst>
      <p:ext uri="{BB962C8B-B14F-4D97-AF65-F5344CB8AC3E}">
        <p14:creationId xmlns:p14="http://schemas.microsoft.com/office/powerpoint/2010/main" val="354822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05A9BAA-B344-45D2-838C-73856C4B15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5" name="Rectangle 14">
              <a:extLst>
                <a:ext uri="{FF2B5EF4-FFF2-40B4-BE49-F238E27FC236}">
                  <a16:creationId xmlns:a16="http://schemas.microsoft.com/office/drawing/2014/main" id="{390434AA-4632-440E-9AE7-411396A7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D462FD1E-E713-4FD4-8746-671C946723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9" name="Content Placeholder 4">
            <a:extLst>
              <a:ext uri="{FF2B5EF4-FFF2-40B4-BE49-F238E27FC236}">
                <a16:creationId xmlns:a16="http://schemas.microsoft.com/office/drawing/2014/main" id="{D0D31F78-1FEA-47CC-9E78-F2BBFD1FA5B0}"/>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6477" r="8427" b="1"/>
          <a:stretch/>
        </p:blipFill>
        <p:spPr>
          <a:xfrm>
            <a:off x="4636008" y="10"/>
            <a:ext cx="7552815" cy="6856310"/>
          </a:xfrm>
          <a:prstGeom prst="rect">
            <a:avLst/>
          </a:prstGeom>
          <a:ln>
            <a:noFill/>
          </a:ln>
          <a:effectLst/>
        </p:spPr>
      </p:pic>
      <p:sp>
        <p:nvSpPr>
          <p:cNvPr id="18" name="Rectangle 17">
            <a:extLst>
              <a:ext uri="{FF2B5EF4-FFF2-40B4-BE49-F238E27FC236}">
                <a16:creationId xmlns:a16="http://schemas.microsoft.com/office/drawing/2014/main" id="{78A4CDE5-C7BC-41E1-8A4A-79E024CC0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501856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6129B1D-FEF8-46D6-8482-6A298DCB6100}"/>
              </a:ext>
            </a:extLst>
          </p:cNvPr>
          <p:cNvSpPr>
            <a:spLocks noGrp="1"/>
          </p:cNvSpPr>
          <p:nvPr>
            <p:ph type="title"/>
          </p:nvPr>
        </p:nvSpPr>
        <p:spPr>
          <a:xfrm>
            <a:off x="680322" y="753228"/>
            <a:ext cx="3679028" cy="1080938"/>
          </a:xfrm>
        </p:spPr>
        <p:txBody>
          <a:bodyPr>
            <a:normAutofit/>
          </a:bodyPr>
          <a:lstStyle/>
          <a:p>
            <a:r>
              <a:rPr lang="en-US" sz="3200" dirty="0"/>
              <a:t>Thank a Volunteer</a:t>
            </a:r>
          </a:p>
        </p:txBody>
      </p:sp>
      <p:pic>
        <p:nvPicPr>
          <p:cNvPr id="20" name="Picture 19">
            <a:extLst>
              <a:ext uri="{FF2B5EF4-FFF2-40B4-BE49-F238E27FC236}">
                <a16:creationId xmlns:a16="http://schemas.microsoft.com/office/drawing/2014/main" id="{025C7952-5703-489E-8DBD-F2EFAC8EEB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2" y="1970240"/>
            <a:ext cx="5029200" cy="202738"/>
          </a:xfrm>
          <a:prstGeom prst="rect">
            <a:avLst/>
          </a:prstGeom>
        </p:spPr>
      </p:pic>
      <p:sp>
        <p:nvSpPr>
          <p:cNvPr id="11" name="Content Placeholder 10">
            <a:extLst>
              <a:ext uri="{FF2B5EF4-FFF2-40B4-BE49-F238E27FC236}">
                <a16:creationId xmlns:a16="http://schemas.microsoft.com/office/drawing/2014/main" id="{5C61CCCF-38A0-4B2F-A9EB-A4B9086BCB6E}"/>
              </a:ext>
            </a:extLst>
          </p:cNvPr>
          <p:cNvSpPr>
            <a:spLocks noGrp="1"/>
          </p:cNvSpPr>
          <p:nvPr>
            <p:ph idx="1"/>
          </p:nvPr>
        </p:nvSpPr>
        <p:spPr>
          <a:xfrm>
            <a:off x="680322" y="2065300"/>
            <a:ext cx="3581635" cy="4385834"/>
          </a:xfrm>
        </p:spPr>
        <p:txBody>
          <a:bodyPr>
            <a:noAutofit/>
          </a:bodyPr>
          <a:lstStyle/>
          <a:p>
            <a:pPr marL="0" indent="0" algn="ctr">
              <a:buNone/>
            </a:pPr>
            <a:r>
              <a:rPr lang="en-US" sz="3600" dirty="0"/>
              <a:t>Take a moment on your way out to thank one of the many volunteers that put this conference together. </a:t>
            </a:r>
          </a:p>
        </p:txBody>
      </p:sp>
      <p:sp>
        <p:nvSpPr>
          <p:cNvPr id="6" name="TextBox 5">
            <a:extLst>
              <a:ext uri="{FF2B5EF4-FFF2-40B4-BE49-F238E27FC236}">
                <a16:creationId xmlns:a16="http://schemas.microsoft.com/office/drawing/2014/main" id="{D4548327-2A82-46F8-BFB3-49DBD48145CF}"/>
              </a:ext>
            </a:extLst>
          </p:cNvPr>
          <p:cNvSpPr txBox="1"/>
          <p:nvPr/>
        </p:nvSpPr>
        <p:spPr>
          <a:xfrm>
            <a:off x="9501869" y="6656265"/>
            <a:ext cx="2686954"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evergreenleaf.blogspot.com/2013/04/my-first-blog-award-liebster.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4081481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extBox 2"/>
          <p:cNvSpPr txBox="1">
            <a:spLocks noChangeArrowheads="1"/>
          </p:cNvSpPr>
          <p:nvPr/>
        </p:nvSpPr>
        <p:spPr bwMode="auto">
          <a:xfrm>
            <a:off x="762000" y="646112"/>
            <a:ext cx="101346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8000" dirty="0">
                <a:effectLst>
                  <a:outerShdw blurRad="38100" dist="38100" dir="2700000" algn="tl">
                    <a:srgbClr val="000000">
                      <a:alpha val="43137"/>
                    </a:srgbClr>
                  </a:outerShdw>
                </a:effectLst>
              </a:rPr>
              <a:t>THANK YOU!!!!</a:t>
            </a:r>
          </a:p>
        </p:txBody>
      </p:sp>
      <p:sp>
        <p:nvSpPr>
          <p:cNvPr id="114691" name="TextBox 1"/>
          <p:cNvSpPr txBox="1">
            <a:spLocks noChangeArrowheads="1"/>
          </p:cNvSpPr>
          <p:nvPr/>
        </p:nvSpPr>
        <p:spPr bwMode="auto">
          <a:xfrm>
            <a:off x="1736834" y="4495800"/>
            <a:ext cx="1981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a:t>
            </a:r>
            <a:r>
              <a:rPr lang="en-US" altLang="en-US" sz="3200" dirty="0" err="1"/>
              <a:t>SqlRUs</a:t>
            </a:r>
            <a:endParaRPr lang="en-US" altLang="en-US" sz="1800" dirty="0"/>
          </a:p>
        </p:txBody>
      </p:sp>
      <p:pic>
        <p:nvPicPr>
          <p:cNvPr id="114692"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36957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3" name="TextBox 11"/>
          <p:cNvSpPr txBox="1">
            <a:spLocks noChangeArrowheads="1"/>
          </p:cNvSpPr>
          <p:nvPr/>
        </p:nvSpPr>
        <p:spPr bwMode="auto">
          <a:xfrm>
            <a:off x="6553200" y="3771900"/>
            <a:ext cx="548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a:t>http://linkedin.com/in/sqlrus</a:t>
            </a:r>
          </a:p>
        </p:txBody>
      </p:sp>
      <p:pic>
        <p:nvPicPr>
          <p:cNvPr id="114694"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44831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5" name="TextBox 16"/>
          <p:cNvSpPr txBox="1">
            <a:spLocks noChangeArrowheads="1"/>
          </p:cNvSpPr>
          <p:nvPr/>
        </p:nvSpPr>
        <p:spPr bwMode="auto">
          <a:xfrm>
            <a:off x="6553200" y="4533900"/>
            <a:ext cx="548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http://www.sqlrus.com</a:t>
            </a:r>
          </a:p>
        </p:txBody>
      </p:sp>
      <p:pic>
        <p:nvPicPr>
          <p:cNvPr id="114696"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98634" y="36068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7" name="TextBox 19"/>
          <p:cNvSpPr txBox="1">
            <a:spLocks noChangeArrowheads="1"/>
          </p:cNvSpPr>
          <p:nvPr/>
        </p:nvSpPr>
        <p:spPr bwMode="auto">
          <a:xfrm>
            <a:off x="1752600" y="3683000"/>
            <a:ext cx="548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john@dcac.com</a:t>
            </a:r>
          </a:p>
        </p:txBody>
      </p:sp>
      <p:pic>
        <p:nvPicPr>
          <p:cNvPr id="114698"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98634" y="44450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2D03566C-82DF-4B48-AA07-10F62B96CB80}"/>
              </a:ext>
            </a:extLst>
          </p:cNvPr>
          <p:cNvPicPr>
            <a:picLocks noChangeAspect="1"/>
          </p:cNvPicPr>
          <p:nvPr/>
        </p:nvPicPr>
        <p:blipFill>
          <a:blip r:embed="rId7"/>
          <a:stretch>
            <a:fillRect/>
          </a:stretch>
        </p:blipFill>
        <p:spPr>
          <a:xfrm>
            <a:off x="10591800" y="988059"/>
            <a:ext cx="1600200" cy="640080"/>
          </a:xfrm>
          <a:prstGeom prst="rect">
            <a:avLst/>
          </a:prstGeom>
        </p:spPr>
      </p:pic>
    </p:spTree>
    <p:extLst>
      <p:ext uri="{BB962C8B-B14F-4D97-AF65-F5344CB8AC3E}">
        <p14:creationId xmlns:p14="http://schemas.microsoft.com/office/powerpoint/2010/main" val="3073520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534" name="Graphic 69">
            <a:extLst>
              <a:ext uri="{FF2B5EF4-FFF2-40B4-BE49-F238E27FC236}">
                <a16:creationId xmlns:a16="http://schemas.microsoft.com/office/drawing/2014/main" id="{12E9ADD0-D0A1-4561-9123-60716D0AFD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62600" y="1385442"/>
            <a:ext cx="5472558" cy="5472558"/>
          </a:xfrm>
          <a:prstGeom prst="rect">
            <a:avLst/>
          </a:prstGeom>
        </p:spPr>
      </p:pic>
      <p:sp>
        <p:nvSpPr>
          <p:cNvPr id="5" name="Title 1">
            <a:extLst>
              <a:ext uri="{FF2B5EF4-FFF2-40B4-BE49-F238E27FC236}">
                <a16:creationId xmlns:a16="http://schemas.microsoft.com/office/drawing/2014/main" id="{BF48675B-4A1C-40C4-B351-16F512855B85}"/>
              </a:ext>
            </a:extLst>
          </p:cNvPr>
          <p:cNvSpPr>
            <a:spLocks noGrp="1"/>
          </p:cNvSpPr>
          <p:nvPr>
            <p:ph type="title"/>
          </p:nvPr>
        </p:nvSpPr>
        <p:spPr>
          <a:xfrm>
            <a:off x="381000" y="775002"/>
            <a:ext cx="3977639" cy="838200"/>
          </a:xfrm>
        </p:spPr>
        <p:txBody>
          <a:bodyPr anchor="b">
            <a:normAutofit/>
          </a:bodyPr>
          <a:lstStyle/>
          <a:p>
            <a:pPr algn="l" eaLnBrk="1" hangingPunct="1"/>
            <a:r>
              <a:rPr lang="en-US" altLang="en-US" sz="3200" dirty="0">
                <a:ea typeface="ＭＳ Ｐゴシック" charset="-128"/>
              </a:rPr>
              <a:t>Quick Check</a:t>
            </a:r>
          </a:p>
        </p:txBody>
      </p:sp>
      <p:sp>
        <p:nvSpPr>
          <p:cNvPr id="22530" name="Content Placeholder 2"/>
          <p:cNvSpPr>
            <a:spLocks noGrp="1"/>
          </p:cNvSpPr>
          <p:nvPr>
            <p:ph idx="1"/>
          </p:nvPr>
        </p:nvSpPr>
        <p:spPr>
          <a:xfrm>
            <a:off x="668216" y="2153557"/>
            <a:ext cx="4695092" cy="4493427"/>
          </a:xfrm>
        </p:spPr>
        <p:txBody>
          <a:bodyPr rtlCol="0">
            <a:normAutofit/>
          </a:bodyPr>
          <a:lstStyle/>
          <a:p>
            <a:pPr>
              <a:defRPr/>
            </a:pPr>
            <a:r>
              <a:rPr lang="en-US" sz="3200" dirty="0"/>
              <a:t>How many:</a:t>
            </a:r>
          </a:p>
          <a:p>
            <a:pPr lvl="1">
              <a:buFont typeface="Arial" charset="0"/>
              <a:buChar char="•"/>
              <a:defRPr/>
            </a:pPr>
            <a:r>
              <a:rPr lang="en-US" sz="3200" dirty="0"/>
              <a:t>DBA’s</a:t>
            </a:r>
          </a:p>
          <a:p>
            <a:pPr lvl="1">
              <a:buFont typeface="Arial" charset="0"/>
              <a:buChar char="•"/>
              <a:defRPr/>
            </a:pPr>
            <a:r>
              <a:rPr lang="en-US" sz="3200" dirty="0"/>
              <a:t>Developers</a:t>
            </a:r>
          </a:p>
          <a:p>
            <a:pPr lvl="1">
              <a:buFont typeface="Arial" charset="0"/>
              <a:buChar char="•"/>
              <a:defRPr/>
            </a:pPr>
            <a:r>
              <a:rPr lang="en-US" sz="3200" dirty="0"/>
              <a:t>BI/DWH</a:t>
            </a:r>
          </a:p>
          <a:p>
            <a:pPr lvl="1">
              <a:buFont typeface="Arial" charset="0"/>
              <a:buChar char="•"/>
              <a:defRPr/>
            </a:pPr>
            <a:r>
              <a:rPr lang="en-US" sz="3200" dirty="0"/>
              <a:t>Other</a:t>
            </a:r>
          </a:p>
          <a:p>
            <a:pPr>
              <a:defRPr/>
            </a:pPr>
            <a:r>
              <a:rPr lang="en-US" sz="3200" dirty="0"/>
              <a:t>Ask questions!!!</a:t>
            </a:r>
          </a:p>
          <a:p>
            <a:pPr>
              <a:buFont typeface="Wingdings" charset="2"/>
              <a:buChar char="q"/>
              <a:defRPr/>
            </a:pPr>
            <a:endParaRPr lang="en-US" sz="1600" dirty="0"/>
          </a:p>
          <a:p>
            <a:pPr lvl="1">
              <a:buFont typeface="Wingdings" charset="2"/>
              <a:buChar char="q"/>
              <a:defRPr/>
            </a:pPr>
            <a:endParaRPr lang="en-US" sz="1600" dirty="0"/>
          </a:p>
        </p:txBody>
      </p:sp>
    </p:spTree>
    <p:extLst>
      <p:ext uri="{BB962C8B-B14F-4D97-AF65-F5344CB8AC3E}">
        <p14:creationId xmlns:p14="http://schemas.microsoft.com/office/powerpoint/2010/main" val="3172500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36" name="Group 135">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37" name="Rectangle 136">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8" name="Picture 137">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22530" name="Content Placeholder 2"/>
          <p:cNvSpPr>
            <a:spLocks noGrp="1"/>
          </p:cNvSpPr>
          <p:nvPr>
            <p:ph idx="1"/>
          </p:nvPr>
        </p:nvSpPr>
        <p:spPr>
          <a:xfrm>
            <a:off x="190831" y="2231954"/>
            <a:ext cx="5531119" cy="4294515"/>
          </a:xfrm>
        </p:spPr>
        <p:txBody>
          <a:bodyPr rtlCol="0">
            <a:normAutofit/>
          </a:bodyPr>
          <a:lstStyle/>
          <a:p>
            <a:pPr marL="514350" indent="-514350">
              <a:buFont typeface="Calibri" charset="0"/>
              <a:buAutoNum type="arabicPeriod"/>
              <a:defRPr/>
            </a:pPr>
            <a:r>
              <a:rPr lang="en-US" sz="3200" dirty="0"/>
              <a:t>SQL Server </a:t>
            </a:r>
            <a:r>
              <a:rPr lang="en-US" sz="3200" dirty="0" err="1"/>
              <a:t>Databaseology</a:t>
            </a:r>
            <a:endParaRPr lang="en-US" sz="3200" dirty="0"/>
          </a:p>
          <a:p>
            <a:pPr marL="514350" indent="-514350">
              <a:buFont typeface="Calibri" charset="0"/>
              <a:buAutoNum type="arabicPeriod"/>
              <a:defRPr/>
            </a:pPr>
            <a:r>
              <a:rPr lang="en-US" sz="3200" dirty="0"/>
              <a:t>Records</a:t>
            </a:r>
          </a:p>
          <a:p>
            <a:pPr marL="514350" indent="-514350">
              <a:buFont typeface="Calibri" charset="0"/>
              <a:buAutoNum type="arabicPeriod"/>
              <a:defRPr/>
            </a:pPr>
            <a:r>
              <a:rPr lang="en-US" sz="3200" dirty="0"/>
              <a:t>Pages</a:t>
            </a:r>
          </a:p>
          <a:p>
            <a:pPr marL="514350" indent="-514350">
              <a:buFont typeface="Calibri" charset="0"/>
              <a:buAutoNum type="arabicPeriod"/>
              <a:defRPr/>
            </a:pPr>
            <a:r>
              <a:rPr lang="en-US" sz="3200" dirty="0"/>
              <a:t>Extents </a:t>
            </a:r>
          </a:p>
          <a:p>
            <a:pPr marL="514350" indent="-514350">
              <a:buFont typeface="Calibri" charset="0"/>
              <a:buAutoNum type="arabicPeriod"/>
              <a:defRPr/>
            </a:pPr>
            <a:r>
              <a:rPr lang="en-US" sz="3200" dirty="0"/>
              <a:t>Tools</a:t>
            </a:r>
          </a:p>
          <a:p>
            <a:pPr marL="514350" indent="-514350">
              <a:buFont typeface="Calibri" charset="0"/>
              <a:buAutoNum type="arabicPeriod"/>
              <a:defRPr/>
            </a:pPr>
            <a:r>
              <a:rPr lang="en-US" sz="3200" dirty="0"/>
              <a:t>Demo</a:t>
            </a:r>
          </a:p>
          <a:p>
            <a:pPr marL="514350" indent="-514350">
              <a:buFont typeface="Calibri" charset="0"/>
              <a:buAutoNum type="arabicPeriod"/>
              <a:defRPr/>
            </a:pPr>
            <a:r>
              <a:rPr lang="en-US" sz="3200" dirty="0"/>
              <a:t>Pulling it together</a:t>
            </a:r>
          </a:p>
          <a:p>
            <a:pPr marL="0" indent="0">
              <a:buNone/>
              <a:defRPr/>
            </a:pPr>
            <a:endParaRPr lang="en-US" sz="2000" dirty="0"/>
          </a:p>
        </p:txBody>
      </p:sp>
      <p:pic>
        <p:nvPicPr>
          <p:cNvPr id="2" name="Picture 1">
            <a:extLst>
              <a:ext uri="{FF2B5EF4-FFF2-40B4-BE49-F238E27FC236}">
                <a16:creationId xmlns:a16="http://schemas.microsoft.com/office/drawing/2014/main" id="{238ADD83-109E-2C41-80A2-76C4446166D1}"/>
              </a:ext>
            </a:extLst>
          </p:cNvPr>
          <p:cNvPicPr>
            <a:picLocks noChangeAspect="1"/>
          </p:cNvPicPr>
          <p:nvPr/>
        </p:nvPicPr>
        <p:blipFill rotWithShape="1">
          <a:blip r:embed="rId4"/>
          <a:srcRect l="43724" r="292" b="2"/>
          <a:stretch/>
        </p:blipFill>
        <p:spPr>
          <a:xfrm>
            <a:off x="6096000" y="10"/>
            <a:ext cx="6092823" cy="6856310"/>
          </a:xfrm>
          <a:prstGeom prst="rect">
            <a:avLst/>
          </a:prstGeom>
          <a:ln>
            <a:noFill/>
          </a:ln>
          <a:effectLst/>
        </p:spPr>
      </p:pic>
      <p:sp>
        <p:nvSpPr>
          <p:cNvPr id="140" name="Rectangle 139">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5" name="Title 1"/>
          <p:cNvSpPr>
            <a:spLocks noGrp="1"/>
          </p:cNvSpPr>
          <p:nvPr>
            <p:ph type="title"/>
          </p:nvPr>
        </p:nvSpPr>
        <p:spPr>
          <a:xfrm>
            <a:off x="298658" y="749451"/>
            <a:ext cx="5041629" cy="1080938"/>
          </a:xfrm>
        </p:spPr>
        <p:txBody>
          <a:bodyPr>
            <a:normAutofit/>
          </a:bodyPr>
          <a:lstStyle/>
          <a:p>
            <a:pPr eaLnBrk="1" hangingPunct="1"/>
            <a:r>
              <a:rPr lang="en-US" altLang="en-US" dirty="0">
                <a:ea typeface="ＭＳ Ｐゴシック" charset="-128"/>
              </a:rPr>
              <a:t>Agenda</a:t>
            </a:r>
          </a:p>
        </p:txBody>
      </p:sp>
      <p:pic>
        <p:nvPicPr>
          <p:cNvPr id="142" name="Picture 141">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spTree>
    <p:extLst>
      <p:ext uri="{BB962C8B-B14F-4D97-AF65-F5344CB8AC3E}">
        <p14:creationId xmlns:p14="http://schemas.microsoft.com/office/powerpoint/2010/main" val="905367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8437" name="Rectangle 72">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8" name="Picture 74">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8439" name="Rectangle 76">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40" name="Picture 78">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18441" name="Rectangle 80">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33" name="Title 1"/>
          <p:cNvSpPr>
            <a:spLocks noGrp="1"/>
          </p:cNvSpPr>
          <p:nvPr>
            <p:ph type="title"/>
          </p:nvPr>
        </p:nvSpPr>
        <p:spPr>
          <a:xfrm>
            <a:off x="680321" y="2063262"/>
            <a:ext cx="3739279" cy="2661052"/>
          </a:xfrm>
        </p:spPr>
        <p:txBody>
          <a:bodyPr>
            <a:normAutofit/>
          </a:bodyPr>
          <a:lstStyle/>
          <a:p>
            <a:pPr algn="ctr" eaLnBrk="1" hangingPunct="1"/>
            <a:r>
              <a:rPr lang="en-US" altLang="en-US" sz="4100" dirty="0">
                <a:ea typeface="ＭＳ Ｐゴシック" charset="-128"/>
              </a:rPr>
              <a:t>What is </a:t>
            </a:r>
            <a:r>
              <a:rPr lang="en-US" altLang="en-US" sz="4100" dirty="0" err="1">
                <a:ea typeface="ＭＳ Ｐゴシック" charset="-128"/>
              </a:rPr>
              <a:t>Databaseology</a:t>
            </a:r>
            <a:r>
              <a:rPr lang="en-US" altLang="en-US" sz="4100" dirty="0">
                <a:ea typeface="ＭＳ Ｐゴシック" charset="-128"/>
              </a:rPr>
              <a:t>?</a:t>
            </a:r>
          </a:p>
        </p:txBody>
      </p:sp>
      <p:graphicFrame>
        <p:nvGraphicFramePr>
          <p:cNvPr id="18436" name="Content Placeholder 2">
            <a:extLst>
              <a:ext uri="{FF2B5EF4-FFF2-40B4-BE49-F238E27FC236}">
                <a16:creationId xmlns:a16="http://schemas.microsoft.com/office/drawing/2014/main" id="{82448E0D-81C0-44B3-82A3-09137480D6A0}"/>
              </a:ext>
            </a:extLst>
          </p:cNvPr>
          <p:cNvGraphicFramePr>
            <a:graphicFrameLocks noGrp="1"/>
          </p:cNvGraphicFramePr>
          <p:nvPr>
            <p:ph idx="1"/>
            <p:extLst>
              <p:ext uri="{D42A27DB-BD31-4B8C-83A1-F6EECF244321}">
                <p14:modId xmlns:p14="http://schemas.microsoft.com/office/powerpoint/2010/main" val="3794101396"/>
              </p:ext>
            </p:extLst>
          </p:nvPr>
        </p:nvGraphicFramePr>
        <p:xfrm>
          <a:off x="5284788" y="639763"/>
          <a:ext cx="6261100" cy="55784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980036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098A1A8-4DD1-FC43-BFC5-5F3C4F00075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r>
              <a:rPr kumimoji="0" lang="en-US" altLang="en-US" sz="43200" b="0" i="0" u="none" strike="noStrike" cap="none" normalizeH="0" baseline="0">
                <a:ln>
                  <a:noFill/>
                </a:ln>
                <a:solidFill>
                  <a:schemeClr val="tx1"/>
                </a:solidFill>
                <a:effectLst/>
                <a:latin typeface="Arial" panose="020B0604020202020204" pitchFamily="34" charset="0"/>
              </a:rPr>
              <a:t>        </a:t>
            </a:r>
            <a:endParaRPr kumimoji="0" lang="en-US" altLang="en-US" sz="1200" b="0" i="0" u="none" strike="noStrike" cap="none" normalizeH="0" baseline="0">
              <a:ln>
                <a:noFill/>
              </a:ln>
              <a:solidFill>
                <a:srgbClr val="555555"/>
              </a:solidFill>
              <a:effectLst/>
              <a:latin typeface="Helvetica Neue" panose="02000503000000020004"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FFFF"/>
                </a:solidFill>
                <a:effectLst/>
                <a:latin typeface="Helvetica Neue" panose="02000503000000020004" pitchFamily="2" charset="0"/>
                <a:hlinkClick r:id="rId3"/>
              </a:rPr>
              <a:t>Why</a:t>
            </a:r>
            <a:endParaRPr kumimoji="0" lang="en-US" altLang="en-US" sz="1200" b="0" i="0" u="none" strike="noStrike" cap="none" normalizeH="0" baseline="0">
              <a:ln>
                <a:noFill/>
              </a:ln>
              <a:solidFill>
                <a:srgbClr val="555555"/>
              </a:solidFill>
              <a:effectLst/>
              <a:latin typeface="Helvetica Neue" panose="02000503000000020004"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26" name="Picture 2" descr="Why, Text, Question, Business, Marketing, Problem">
            <a:extLst>
              <a:ext uri="{FF2B5EF4-FFF2-40B4-BE49-F238E27FC236}">
                <a16:creationId xmlns:a16="http://schemas.microsoft.com/office/drawing/2014/main" id="{914CA094-D973-244A-8D28-74A4F3960B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52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TotalTime>
  <Words>4221</Words>
  <Application>Microsoft Macintosh PowerPoint</Application>
  <PresentationFormat>Widescreen</PresentationFormat>
  <Paragraphs>757</Paragraphs>
  <Slides>55</Slides>
  <Notes>44</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Arial</vt:lpstr>
      <vt:lpstr>Calibri</vt:lpstr>
      <vt:lpstr>Courier New</vt:lpstr>
      <vt:lpstr>Helvetica Neue</vt:lpstr>
      <vt:lpstr>Trebuchet MS</vt:lpstr>
      <vt:lpstr>Wingdings</vt:lpstr>
      <vt:lpstr>Berlin</vt:lpstr>
      <vt:lpstr>SQL Server Databaseology:  A Deep Dive Into Database Internals</vt:lpstr>
      <vt:lpstr>Who Am I?</vt:lpstr>
      <vt:lpstr>Where Am I?</vt:lpstr>
      <vt:lpstr>FEEDBACK FORMS</vt:lpstr>
      <vt:lpstr>GitHub</vt:lpstr>
      <vt:lpstr>Quick Check</vt:lpstr>
      <vt:lpstr>Agenda</vt:lpstr>
      <vt:lpstr>What is Databaseology?</vt:lpstr>
      <vt:lpstr>PowerPoint Presentation</vt:lpstr>
      <vt:lpstr>PowerPoint Presentation</vt:lpstr>
      <vt:lpstr>Overall Structure</vt:lpstr>
      <vt:lpstr>Overall Structure</vt:lpstr>
      <vt:lpstr>Everything is stored in a record, somewhere..</vt:lpstr>
      <vt:lpstr>Data Records</vt:lpstr>
      <vt:lpstr>Fixed Data Types</vt:lpstr>
      <vt:lpstr>Variable Data 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Records</vt:lpstr>
      <vt:lpstr>PowerPoint Presentation</vt:lpstr>
      <vt:lpstr>Records</vt:lpstr>
      <vt:lpstr>Overall Structure</vt:lpstr>
      <vt:lpstr>Pages</vt:lpstr>
      <vt:lpstr>PowerPoint Presentation</vt:lpstr>
      <vt:lpstr>Pages - Header</vt:lpstr>
      <vt:lpstr>Pages - Header</vt:lpstr>
      <vt:lpstr>Pages</vt:lpstr>
      <vt:lpstr>Pages</vt:lpstr>
      <vt:lpstr>Pages</vt:lpstr>
      <vt:lpstr>Overall Structure</vt:lpstr>
      <vt:lpstr>Extents</vt:lpstr>
      <vt:lpstr>Tools</vt:lpstr>
      <vt:lpstr>Tools</vt:lpstr>
      <vt:lpstr>DBCC IND</vt:lpstr>
      <vt:lpstr>DBCC PAGE</vt:lpstr>
      <vt:lpstr>DBCC PAGE</vt:lpstr>
      <vt:lpstr>SYS.DM_DB_DATABASE_PAGE_ALLOCATIONS</vt:lpstr>
      <vt:lpstr>PowerPoint Presentation</vt:lpstr>
      <vt:lpstr>PowerPoint Presentation</vt:lpstr>
      <vt:lpstr>PowerPoint Presentation</vt:lpstr>
      <vt:lpstr>How many will fit on a page?</vt:lpstr>
      <vt:lpstr>Records</vt:lpstr>
      <vt:lpstr>Bring it all together</vt:lpstr>
      <vt:lpstr>PowerPoint Presentation</vt:lpstr>
      <vt:lpstr>Resources</vt:lpstr>
      <vt:lpstr>Thank a Volunteer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Server Databaseology:  A Deep Dive Into Database Internals</dc:title>
  <dc:creator>John Morehouse</dc:creator>
  <cp:lastModifiedBy>John Morehouse</cp:lastModifiedBy>
  <cp:revision>7</cp:revision>
  <cp:lastPrinted>2019-03-01T15:12:30Z</cp:lastPrinted>
  <dcterms:created xsi:type="dcterms:W3CDTF">2019-03-01T14:43:05Z</dcterms:created>
  <dcterms:modified xsi:type="dcterms:W3CDTF">2019-03-01T15:12:59Z</dcterms:modified>
</cp:coreProperties>
</file>